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59" r:id="rId6"/>
    <p:sldId id="267" r:id="rId7"/>
    <p:sldId id="260" r:id="rId8"/>
    <p:sldId id="261" r:id="rId9"/>
    <p:sldId id="263" r:id="rId10"/>
    <p:sldId id="268" r:id="rId11"/>
    <p:sldId id="269" r:id="rId12"/>
    <p:sldId id="265" r:id="rId13"/>
    <p:sldId id="270" r:id="rId14"/>
    <p:sldId id="271" r:id="rId15"/>
    <p:sldId id="272" r:id="rId16"/>
    <p:sldId id="273" r:id="rId17"/>
    <p:sldId id="275" r:id="rId18"/>
    <p:sldId id="276"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284"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7D89-12EF-4A88-9474-CF0F788825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AC2705-BB7A-6CB0-F844-E13494EBE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501DF9-CF10-D0D7-A98B-3045C53D98C2}"/>
              </a:ext>
            </a:extLst>
          </p:cNvPr>
          <p:cNvSpPr>
            <a:spLocks noGrp="1"/>
          </p:cNvSpPr>
          <p:nvPr>
            <p:ph type="dt" sz="half" idx="10"/>
          </p:nvPr>
        </p:nvSpPr>
        <p:spPr/>
        <p:txBody>
          <a:bodyPr/>
          <a:lstStyle/>
          <a:p>
            <a:fld id="{1A1B2654-DBBF-4283-83B0-F02564192104}" type="datetimeFigureOut">
              <a:rPr lang="en-IN" smtClean="0"/>
              <a:t>27-04-2024</a:t>
            </a:fld>
            <a:endParaRPr lang="en-IN"/>
          </a:p>
        </p:txBody>
      </p:sp>
      <p:sp>
        <p:nvSpPr>
          <p:cNvPr id="5" name="Footer Placeholder 4">
            <a:extLst>
              <a:ext uri="{FF2B5EF4-FFF2-40B4-BE49-F238E27FC236}">
                <a16:creationId xmlns:a16="http://schemas.microsoft.com/office/drawing/2014/main" id="{6B0E60B9-F8DF-7B57-56B6-7F0AE2680F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98F4B6-A2C3-CD13-C461-B0CD05749F7C}"/>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1492556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E0B2-6C11-D361-32B9-A7CD4BAA61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9B2425-0D6D-5B46-65DB-8138A45BDC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B57833-8C8B-E926-4314-E4B3AE9DC895}"/>
              </a:ext>
            </a:extLst>
          </p:cNvPr>
          <p:cNvSpPr>
            <a:spLocks noGrp="1"/>
          </p:cNvSpPr>
          <p:nvPr>
            <p:ph type="dt" sz="half" idx="10"/>
          </p:nvPr>
        </p:nvSpPr>
        <p:spPr/>
        <p:txBody>
          <a:bodyPr/>
          <a:lstStyle/>
          <a:p>
            <a:fld id="{1A1B2654-DBBF-4283-83B0-F02564192104}" type="datetimeFigureOut">
              <a:rPr lang="en-IN" smtClean="0"/>
              <a:t>27-04-2024</a:t>
            </a:fld>
            <a:endParaRPr lang="en-IN"/>
          </a:p>
        </p:txBody>
      </p:sp>
      <p:sp>
        <p:nvSpPr>
          <p:cNvPr id="5" name="Footer Placeholder 4">
            <a:extLst>
              <a:ext uri="{FF2B5EF4-FFF2-40B4-BE49-F238E27FC236}">
                <a16:creationId xmlns:a16="http://schemas.microsoft.com/office/drawing/2014/main" id="{8FC3771E-E4EA-9EE1-0A6F-BCD576028F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67DC1A-8A3F-1273-839F-1457FBBB879A}"/>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52709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FA7A5C-6C7C-68AA-0EA0-DA400BAEC0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52FF81-F482-313C-8E7F-AD21E5996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0180CD-70F6-6AAE-7EF6-ACF049A4149F}"/>
              </a:ext>
            </a:extLst>
          </p:cNvPr>
          <p:cNvSpPr>
            <a:spLocks noGrp="1"/>
          </p:cNvSpPr>
          <p:nvPr>
            <p:ph type="dt" sz="half" idx="10"/>
          </p:nvPr>
        </p:nvSpPr>
        <p:spPr/>
        <p:txBody>
          <a:bodyPr/>
          <a:lstStyle/>
          <a:p>
            <a:fld id="{1A1B2654-DBBF-4283-83B0-F02564192104}" type="datetimeFigureOut">
              <a:rPr lang="en-IN" smtClean="0"/>
              <a:t>27-04-2024</a:t>
            </a:fld>
            <a:endParaRPr lang="en-IN"/>
          </a:p>
        </p:txBody>
      </p:sp>
      <p:sp>
        <p:nvSpPr>
          <p:cNvPr id="5" name="Footer Placeholder 4">
            <a:extLst>
              <a:ext uri="{FF2B5EF4-FFF2-40B4-BE49-F238E27FC236}">
                <a16:creationId xmlns:a16="http://schemas.microsoft.com/office/drawing/2014/main" id="{248F6501-347E-60F1-5FF2-E16278E566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ECE24F-37F4-CC5F-928C-CFA15CD00918}"/>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6495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E347-1394-A876-4BC7-123C16B67E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587BCC-99E1-8700-FCCE-90C513103B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BBE3C7-9B9B-A5DE-F191-629EF88C3670}"/>
              </a:ext>
            </a:extLst>
          </p:cNvPr>
          <p:cNvSpPr>
            <a:spLocks noGrp="1"/>
          </p:cNvSpPr>
          <p:nvPr>
            <p:ph type="dt" sz="half" idx="10"/>
          </p:nvPr>
        </p:nvSpPr>
        <p:spPr/>
        <p:txBody>
          <a:bodyPr/>
          <a:lstStyle/>
          <a:p>
            <a:fld id="{1A1B2654-DBBF-4283-83B0-F02564192104}" type="datetimeFigureOut">
              <a:rPr lang="en-IN" smtClean="0"/>
              <a:t>27-04-2024</a:t>
            </a:fld>
            <a:endParaRPr lang="en-IN"/>
          </a:p>
        </p:txBody>
      </p:sp>
      <p:sp>
        <p:nvSpPr>
          <p:cNvPr id="5" name="Footer Placeholder 4">
            <a:extLst>
              <a:ext uri="{FF2B5EF4-FFF2-40B4-BE49-F238E27FC236}">
                <a16:creationId xmlns:a16="http://schemas.microsoft.com/office/drawing/2014/main" id="{5FAAE068-8EF2-D115-8A37-654B37E8FF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68C282-D682-9411-D462-C90D6BB05CE7}"/>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329431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DD44-6369-E630-0FAA-50D1012B79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7B3C918-DD78-55C6-D37F-D978E6F9F1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DFD11B-9BD6-7D8A-6E18-9EAB42B14CF2}"/>
              </a:ext>
            </a:extLst>
          </p:cNvPr>
          <p:cNvSpPr>
            <a:spLocks noGrp="1"/>
          </p:cNvSpPr>
          <p:nvPr>
            <p:ph type="dt" sz="half" idx="10"/>
          </p:nvPr>
        </p:nvSpPr>
        <p:spPr/>
        <p:txBody>
          <a:bodyPr/>
          <a:lstStyle/>
          <a:p>
            <a:fld id="{1A1B2654-DBBF-4283-83B0-F02564192104}" type="datetimeFigureOut">
              <a:rPr lang="en-IN" smtClean="0"/>
              <a:t>27-04-2024</a:t>
            </a:fld>
            <a:endParaRPr lang="en-IN"/>
          </a:p>
        </p:txBody>
      </p:sp>
      <p:sp>
        <p:nvSpPr>
          <p:cNvPr id="5" name="Footer Placeholder 4">
            <a:extLst>
              <a:ext uri="{FF2B5EF4-FFF2-40B4-BE49-F238E27FC236}">
                <a16:creationId xmlns:a16="http://schemas.microsoft.com/office/drawing/2014/main" id="{DC698023-0128-1EF2-1990-1A70468475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A6F183-2334-B2C7-BA2E-9FC503147140}"/>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61341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BD68-BBB0-2BD7-2150-91C8518C5A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3DE814-374D-74EB-9D99-A89BC74D96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D44C98-4C81-7EDB-641C-734C773280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898225-5908-B1BB-132F-23CEE9A61BEA}"/>
              </a:ext>
            </a:extLst>
          </p:cNvPr>
          <p:cNvSpPr>
            <a:spLocks noGrp="1"/>
          </p:cNvSpPr>
          <p:nvPr>
            <p:ph type="dt" sz="half" idx="10"/>
          </p:nvPr>
        </p:nvSpPr>
        <p:spPr/>
        <p:txBody>
          <a:bodyPr/>
          <a:lstStyle/>
          <a:p>
            <a:fld id="{1A1B2654-DBBF-4283-83B0-F02564192104}" type="datetimeFigureOut">
              <a:rPr lang="en-IN" smtClean="0"/>
              <a:t>27-04-2024</a:t>
            </a:fld>
            <a:endParaRPr lang="en-IN"/>
          </a:p>
        </p:txBody>
      </p:sp>
      <p:sp>
        <p:nvSpPr>
          <p:cNvPr id="6" name="Footer Placeholder 5">
            <a:extLst>
              <a:ext uri="{FF2B5EF4-FFF2-40B4-BE49-F238E27FC236}">
                <a16:creationId xmlns:a16="http://schemas.microsoft.com/office/drawing/2014/main" id="{C9C5DFD6-C575-86BC-21E0-D9D03A7C3F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64AD6C-A19A-65FC-C207-AF91F2AFB35F}"/>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668178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99038-B151-A2DF-2B5E-83649843BE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89F33A-A109-E359-6779-357B734135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C058C1-3217-D519-4049-4234E6AD05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7AE63C-4109-4537-6D7D-92EECA562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1864E1-F9E8-7228-F58D-617C02B92B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9D0023A-C6FB-E6C0-294C-C697E21923D7}"/>
              </a:ext>
            </a:extLst>
          </p:cNvPr>
          <p:cNvSpPr>
            <a:spLocks noGrp="1"/>
          </p:cNvSpPr>
          <p:nvPr>
            <p:ph type="dt" sz="half" idx="10"/>
          </p:nvPr>
        </p:nvSpPr>
        <p:spPr/>
        <p:txBody>
          <a:bodyPr/>
          <a:lstStyle/>
          <a:p>
            <a:fld id="{1A1B2654-DBBF-4283-83B0-F02564192104}" type="datetimeFigureOut">
              <a:rPr lang="en-IN" smtClean="0"/>
              <a:t>27-04-2024</a:t>
            </a:fld>
            <a:endParaRPr lang="en-IN"/>
          </a:p>
        </p:txBody>
      </p:sp>
      <p:sp>
        <p:nvSpPr>
          <p:cNvPr id="8" name="Footer Placeholder 7">
            <a:extLst>
              <a:ext uri="{FF2B5EF4-FFF2-40B4-BE49-F238E27FC236}">
                <a16:creationId xmlns:a16="http://schemas.microsoft.com/office/drawing/2014/main" id="{3E6576FE-9582-573A-F3B6-6AF40C696B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F07AB4-0A8F-CF15-BD2F-F65F1E85258A}"/>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422313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9E33-4515-BAEE-8A6B-F9A27BC796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8EA3EE-4B03-750C-9961-369E049ABAAC}"/>
              </a:ext>
            </a:extLst>
          </p:cNvPr>
          <p:cNvSpPr>
            <a:spLocks noGrp="1"/>
          </p:cNvSpPr>
          <p:nvPr>
            <p:ph type="dt" sz="half" idx="10"/>
          </p:nvPr>
        </p:nvSpPr>
        <p:spPr/>
        <p:txBody>
          <a:bodyPr/>
          <a:lstStyle/>
          <a:p>
            <a:fld id="{1A1B2654-DBBF-4283-83B0-F02564192104}" type="datetimeFigureOut">
              <a:rPr lang="en-IN" smtClean="0"/>
              <a:t>27-04-2024</a:t>
            </a:fld>
            <a:endParaRPr lang="en-IN"/>
          </a:p>
        </p:txBody>
      </p:sp>
      <p:sp>
        <p:nvSpPr>
          <p:cNvPr id="4" name="Footer Placeholder 3">
            <a:extLst>
              <a:ext uri="{FF2B5EF4-FFF2-40B4-BE49-F238E27FC236}">
                <a16:creationId xmlns:a16="http://schemas.microsoft.com/office/drawing/2014/main" id="{B90BD97D-0288-603B-4492-BC5373B884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5F7EC0-6C0B-3926-3F95-4FFA5C2A688B}"/>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192812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B694C6-A610-D6A0-4C4F-EDDCAF77CA91}"/>
              </a:ext>
            </a:extLst>
          </p:cNvPr>
          <p:cNvSpPr>
            <a:spLocks noGrp="1"/>
          </p:cNvSpPr>
          <p:nvPr>
            <p:ph type="dt" sz="half" idx="10"/>
          </p:nvPr>
        </p:nvSpPr>
        <p:spPr/>
        <p:txBody>
          <a:bodyPr/>
          <a:lstStyle/>
          <a:p>
            <a:fld id="{1A1B2654-DBBF-4283-83B0-F02564192104}" type="datetimeFigureOut">
              <a:rPr lang="en-IN" smtClean="0"/>
              <a:t>27-04-2024</a:t>
            </a:fld>
            <a:endParaRPr lang="en-IN"/>
          </a:p>
        </p:txBody>
      </p:sp>
      <p:sp>
        <p:nvSpPr>
          <p:cNvPr id="3" name="Footer Placeholder 2">
            <a:extLst>
              <a:ext uri="{FF2B5EF4-FFF2-40B4-BE49-F238E27FC236}">
                <a16:creationId xmlns:a16="http://schemas.microsoft.com/office/drawing/2014/main" id="{6D72B19B-AE54-5171-C000-DDC4C967D0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9AC4FA-6BBF-941F-44A9-D29B73E90168}"/>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838008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4E6B-5FB5-4E3C-EDE6-FA8188A607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5D2585-6F84-BD29-3173-85AC684671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47FE35-CE6A-DB10-67AA-143E5F397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CA63A2-FAFB-4FC3-1713-402DC1C77F14}"/>
              </a:ext>
            </a:extLst>
          </p:cNvPr>
          <p:cNvSpPr>
            <a:spLocks noGrp="1"/>
          </p:cNvSpPr>
          <p:nvPr>
            <p:ph type="dt" sz="half" idx="10"/>
          </p:nvPr>
        </p:nvSpPr>
        <p:spPr/>
        <p:txBody>
          <a:bodyPr/>
          <a:lstStyle/>
          <a:p>
            <a:fld id="{1A1B2654-DBBF-4283-83B0-F02564192104}" type="datetimeFigureOut">
              <a:rPr lang="en-IN" smtClean="0"/>
              <a:t>27-04-2024</a:t>
            </a:fld>
            <a:endParaRPr lang="en-IN"/>
          </a:p>
        </p:txBody>
      </p:sp>
      <p:sp>
        <p:nvSpPr>
          <p:cNvPr id="6" name="Footer Placeholder 5">
            <a:extLst>
              <a:ext uri="{FF2B5EF4-FFF2-40B4-BE49-F238E27FC236}">
                <a16:creationId xmlns:a16="http://schemas.microsoft.com/office/drawing/2014/main" id="{A505ECBC-8CB5-E58C-11EA-EC2F03C492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C61355-F657-46C1-40B6-20E0489BB543}"/>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16072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06FC-F7D0-5648-819A-3E47902B7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2866570-5B00-A154-6A6C-03BD18990A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E1C5E4E-7229-2AC7-F14B-F00D580B9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C63CFC-DE03-873C-C4FA-3FC83004B76A}"/>
              </a:ext>
            </a:extLst>
          </p:cNvPr>
          <p:cNvSpPr>
            <a:spLocks noGrp="1"/>
          </p:cNvSpPr>
          <p:nvPr>
            <p:ph type="dt" sz="half" idx="10"/>
          </p:nvPr>
        </p:nvSpPr>
        <p:spPr/>
        <p:txBody>
          <a:bodyPr/>
          <a:lstStyle/>
          <a:p>
            <a:fld id="{1A1B2654-DBBF-4283-83B0-F02564192104}" type="datetimeFigureOut">
              <a:rPr lang="en-IN" smtClean="0"/>
              <a:t>27-04-2024</a:t>
            </a:fld>
            <a:endParaRPr lang="en-IN"/>
          </a:p>
        </p:txBody>
      </p:sp>
      <p:sp>
        <p:nvSpPr>
          <p:cNvPr id="6" name="Footer Placeholder 5">
            <a:extLst>
              <a:ext uri="{FF2B5EF4-FFF2-40B4-BE49-F238E27FC236}">
                <a16:creationId xmlns:a16="http://schemas.microsoft.com/office/drawing/2014/main" id="{6FE22FCE-D79E-317D-44C4-E8E6463158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CF764A-96B5-D0BE-3C76-EB6C8479F4E7}"/>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760720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AFD56F-5A0F-5FD6-B987-A64C53CBFD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F5DD7D-6DB7-2715-58AD-599B98BCD2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9363BC-6C98-EB31-EC69-82298128D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B2654-DBBF-4283-83B0-F02564192104}" type="datetimeFigureOut">
              <a:rPr lang="en-IN" smtClean="0"/>
              <a:t>27-04-2024</a:t>
            </a:fld>
            <a:endParaRPr lang="en-IN"/>
          </a:p>
        </p:txBody>
      </p:sp>
      <p:sp>
        <p:nvSpPr>
          <p:cNvPr id="5" name="Footer Placeholder 4">
            <a:extLst>
              <a:ext uri="{FF2B5EF4-FFF2-40B4-BE49-F238E27FC236}">
                <a16:creationId xmlns:a16="http://schemas.microsoft.com/office/drawing/2014/main" id="{D4D0F1F5-C01E-DA21-95F6-ADF0667B56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F71DC3-EE04-E4F2-C1B5-E7C3EDDDD9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53E76F-530F-4A86-912E-A939F95123F8}" type="slidenum">
              <a:rPr lang="en-IN" smtClean="0"/>
              <a:t>‹#›</a:t>
            </a:fld>
            <a:endParaRPr lang="en-IN"/>
          </a:p>
        </p:txBody>
      </p:sp>
    </p:spTree>
    <p:extLst>
      <p:ext uri="{BB962C8B-B14F-4D97-AF65-F5344CB8AC3E}">
        <p14:creationId xmlns:p14="http://schemas.microsoft.com/office/powerpoint/2010/main" val="150357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BC58-9ED8-CEBF-89E3-350F83F58ACF}"/>
              </a:ext>
            </a:extLst>
          </p:cNvPr>
          <p:cNvSpPr>
            <a:spLocks noGrp="1"/>
          </p:cNvSpPr>
          <p:nvPr>
            <p:ph type="ctrTitle"/>
          </p:nvPr>
        </p:nvSpPr>
        <p:spPr>
          <a:xfrm>
            <a:off x="1586753" y="2169427"/>
            <a:ext cx="8821271" cy="1173707"/>
          </a:xfrm>
        </p:spPr>
        <p:txBody>
          <a:bodyPr>
            <a:normAutofit fontScale="90000"/>
          </a:bodyPr>
          <a:lstStyle/>
          <a:p>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US" sz="3100" b="1" spc="-10" dirty="0">
                <a:solidFill>
                  <a:srgbClr val="0D0D0D"/>
                </a:solidFill>
                <a:effectLst/>
                <a:latin typeface="Times New Roman" panose="02020603050405020304" pitchFamily="18" charset="0"/>
                <a:ea typeface="Carlito"/>
              </a:rPr>
              <a:t>Traffic Control System using fuzzy logic</a:t>
            </a:r>
            <a:br>
              <a:rPr lang="en-IN" sz="3100" dirty="0">
                <a:effectLst/>
                <a:latin typeface="Times New Roman" panose="02020603050405020304" pitchFamily="18" charset="0"/>
                <a:ea typeface="Times New Roman" panose="02020603050405020304" pitchFamily="18" charset="0"/>
              </a:rPr>
            </a:br>
            <a:endParaRPr lang="en-IN" sz="31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F26E54D-9B1D-5020-BA5C-5C089594F3C3}"/>
              </a:ext>
            </a:extLst>
          </p:cNvPr>
          <p:cNvSpPr>
            <a:spLocks noGrp="1"/>
          </p:cNvSpPr>
          <p:nvPr>
            <p:ph type="subTitle" idx="1"/>
          </p:nvPr>
        </p:nvSpPr>
        <p:spPr>
          <a:xfrm>
            <a:off x="1586753" y="4033837"/>
            <a:ext cx="9144000" cy="1655762"/>
          </a:xfrm>
        </p:spPr>
        <p:txBody>
          <a:bodyPr>
            <a:normAutofit/>
          </a:bodyPr>
          <a:lstStyle/>
          <a:p>
            <a:r>
              <a:rPr lang="en-IN" dirty="0">
                <a:latin typeface="Times New Roman" panose="02020603050405020304" pitchFamily="18" charset="0"/>
                <a:cs typeface="Times New Roman" panose="02020603050405020304" pitchFamily="18" charset="0"/>
              </a:rPr>
              <a:t>Team Members</a:t>
            </a:r>
          </a:p>
          <a:p>
            <a:pPr marL="457200" indent="-457200" algn="l">
              <a:buAutoNum type="arabicPeriod"/>
            </a:pPr>
            <a:r>
              <a:rPr lang="en-IN" dirty="0">
                <a:latin typeface="Times New Roman" panose="02020603050405020304" pitchFamily="18" charset="0"/>
                <a:cs typeface="Times New Roman" panose="02020603050405020304" pitchFamily="18" charset="0"/>
              </a:rPr>
              <a:t>RA2111030010267   Geethika </a:t>
            </a:r>
          </a:p>
          <a:p>
            <a:pPr marL="457200" indent="-457200" algn="l">
              <a:buFont typeface="Arial" panose="020B0604020202020204" pitchFamily="34" charset="0"/>
              <a:buAutoNum type="arabicPeriod"/>
            </a:pPr>
            <a:r>
              <a:rPr lang="en-IN" dirty="0">
                <a:latin typeface="Times New Roman" panose="02020603050405020304" pitchFamily="18" charset="0"/>
                <a:cs typeface="Times New Roman" panose="02020603050405020304" pitchFamily="18" charset="0"/>
              </a:rPr>
              <a:t>RA2111030010269   Sri Pavan Polisetti </a:t>
            </a:r>
          </a:p>
          <a:p>
            <a:pPr algn="l"/>
            <a:endParaRPr lang="en-IN" dirty="0"/>
          </a:p>
          <a:p>
            <a:pPr marL="457200" indent="-457200">
              <a:buAutoNum type="arabicPeriod"/>
            </a:pPr>
            <a:endParaRPr lang="en-IN" dirty="0"/>
          </a:p>
        </p:txBody>
      </p:sp>
      <p:pic>
        <p:nvPicPr>
          <p:cNvPr id="6" name="Picture 5">
            <a:extLst>
              <a:ext uri="{FF2B5EF4-FFF2-40B4-BE49-F238E27FC236}">
                <a16:creationId xmlns:a16="http://schemas.microsoft.com/office/drawing/2014/main" id="{51D13F9A-1D23-F3BA-BE23-B83DD2E65B04}"/>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
        <p:nvSpPr>
          <p:cNvPr id="10" name="TextBox 9">
            <a:extLst>
              <a:ext uri="{FF2B5EF4-FFF2-40B4-BE49-F238E27FC236}">
                <a16:creationId xmlns:a16="http://schemas.microsoft.com/office/drawing/2014/main" id="{FF778F1D-0584-9C3F-221B-9EEAF81820CB}"/>
              </a:ext>
            </a:extLst>
          </p:cNvPr>
          <p:cNvSpPr txBox="1"/>
          <p:nvPr/>
        </p:nvSpPr>
        <p:spPr>
          <a:xfrm>
            <a:off x="2633382" y="152738"/>
            <a:ext cx="7050741" cy="1015663"/>
          </a:xfrm>
          <a:prstGeom prst="rect">
            <a:avLst/>
          </a:prstGeom>
          <a:noFill/>
        </p:spPr>
        <p:txBody>
          <a:bodyPr wrap="square">
            <a:spAutoFit/>
          </a:bodyPr>
          <a:lstStyle/>
          <a:p>
            <a:pPr algn="ctr"/>
            <a:r>
              <a:rPr lang="en-IN" sz="2000" dirty="0">
                <a:latin typeface="Times New Roman" panose="02020603050405020304" pitchFamily="18" charset="0"/>
                <a:cs typeface="Times New Roman" panose="02020603050405020304" pitchFamily="18" charset="0"/>
              </a:rPr>
              <a:t>SRM Institute of Science and Technology</a:t>
            </a:r>
          </a:p>
          <a:p>
            <a:pPr algn="ctr"/>
            <a:r>
              <a:rPr lang="en-IN" sz="2000" dirty="0">
                <a:latin typeface="Times New Roman" panose="02020603050405020304" pitchFamily="18" charset="0"/>
                <a:cs typeface="Times New Roman" panose="02020603050405020304" pitchFamily="18" charset="0"/>
              </a:rPr>
              <a:t>College of Engineering &amp; Technology | School of Computing </a:t>
            </a:r>
          </a:p>
          <a:p>
            <a:pPr algn="ctr"/>
            <a:r>
              <a:rPr lang="en-IN" sz="2000" dirty="0">
                <a:latin typeface="Times New Roman" panose="02020603050405020304" pitchFamily="18" charset="0"/>
                <a:cs typeface="Times New Roman" panose="02020603050405020304" pitchFamily="18" charset="0"/>
              </a:rPr>
              <a:t>Department of Computing Technologies</a:t>
            </a:r>
          </a:p>
        </p:txBody>
      </p:sp>
      <p:sp>
        <p:nvSpPr>
          <p:cNvPr id="12" name="TextBox 11">
            <a:extLst>
              <a:ext uri="{FF2B5EF4-FFF2-40B4-BE49-F238E27FC236}">
                <a16:creationId xmlns:a16="http://schemas.microsoft.com/office/drawing/2014/main" id="{3A8D8FBE-097C-1EBA-E7A5-0CD09DFD9F6C}"/>
              </a:ext>
            </a:extLst>
          </p:cNvPr>
          <p:cNvSpPr txBox="1"/>
          <p:nvPr/>
        </p:nvSpPr>
        <p:spPr>
          <a:xfrm>
            <a:off x="3343835" y="1591201"/>
            <a:ext cx="6096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18CSC305J Artificial Intelligence – Mini Project </a:t>
            </a:r>
          </a:p>
        </p:txBody>
      </p:sp>
    </p:spTree>
    <p:extLst>
      <p:ext uri="{BB962C8B-B14F-4D97-AF65-F5344CB8AC3E}">
        <p14:creationId xmlns:p14="http://schemas.microsoft.com/office/powerpoint/2010/main" val="1287072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2F4559-0EE7-D81F-9D41-F87573770495}"/>
              </a:ext>
            </a:extLst>
          </p:cNvPr>
          <p:cNvSpPr>
            <a:spLocks noGrp="1"/>
          </p:cNvSpPr>
          <p:nvPr>
            <p:ph idx="1"/>
          </p:nvPr>
        </p:nvSpPr>
        <p:spPr>
          <a:xfrm>
            <a:off x="838200" y="1363851"/>
            <a:ext cx="10515600" cy="4813112"/>
          </a:xfrm>
        </p:spPr>
        <p:txBody>
          <a:bodyPr>
            <a:normAutofit fontScale="77500" lnSpcReduction="20000"/>
          </a:bodyPr>
          <a:lstStyle/>
          <a:p>
            <a:pPr marL="0" indent="0">
              <a:buNone/>
            </a:pPr>
            <a:r>
              <a:rPr lang="en-US" b="1" dirty="0"/>
              <a:t>Data Collection and Preprocessing:</a:t>
            </a:r>
          </a:p>
          <a:p>
            <a:r>
              <a:rPr lang="en-US" dirty="0"/>
              <a:t>Traffic data is captured by cameras placed near traffic lights.</a:t>
            </a:r>
          </a:p>
          <a:p>
            <a:r>
              <a:rPr lang="en-US" dirty="0"/>
              <a:t>The captured data, including images of traffic conditions and counts of vehicles and pedestrians, is processed by a Convolutional Neural Network (CNN) and an Artificial Neural Network (ANN) model.</a:t>
            </a:r>
          </a:p>
          <a:p>
            <a:r>
              <a:rPr lang="en-US" dirty="0"/>
              <a:t>The CNN model analyzes images to extract information about traffic density, while the ANN model processes numerical data such as vehicle and pedestrian counts.</a:t>
            </a:r>
          </a:p>
          <a:p>
            <a:r>
              <a:rPr lang="en-US" dirty="0"/>
              <a:t>Predicted traffic conditions and estimated traffic light timings are generated as reports based on the output of the CNN and ANN models.</a:t>
            </a:r>
          </a:p>
          <a:p>
            <a:pPr marL="0" indent="0">
              <a:buNone/>
            </a:pPr>
            <a:r>
              <a:rPr lang="en-US" b="1" dirty="0"/>
              <a:t>Data Transmission to DDE Client:</a:t>
            </a:r>
          </a:p>
          <a:p>
            <a:r>
              <a:rPr lang="en-US" dirty="0"/>
              <a:t>The generated reports from step 1 are transmitted to a Data Distribution and Exchange (DDE) client.</a:t>
            </a:r>
          </a:p>
          <a:p>
            <a:r>
              <a:rPr lang="en-US" dirty="0"/>
              <a:t>The DDE client acts as a database server, collecting data from multiple sources at different intersections.</a:t>
            </a:r>
          </a:p>
        </p:txBody>
      </p:sp>
      <p:pic>
        <p:nvPicPr>
          <p:cNvPr id="4" name="Picture 3">
            <a:extLst>
              <a:ext uri="{FF2B5EF4-FFF2-40B4-BE49-F238E27FC236}">
                <a16:creationId xmlns:a16="http://schemas.microsoft.com/office/drawing/2014/main" id="{9D00DB2C-D713-8CAA-904E-5F54CA55CE59}"/>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278612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EF360-D351-7696-FE90-58AE516E2ED9}"/>
              </a:ext>
            </a:extLst>
          </p:cNvPr>
          <p:cNvSpPr>
            <a:spLocks noGrp="1"/>
          </p:cNvSpPr>
          <p:nvPr>
            <p:ph idx="1"/>
          </p:nvPr>
        </p:nvSpPr>
        <p:spPr>
          <a:xfrm>
            <a:off x="760708" y="1232114"/>
            <a:ext cx="10515600" cy="5061085"/>
          </a:xfrm>
        </p:spPr>
        <p:txBody>
          <a:bodyPr>
            <a:normAutofit fontScale="92500" lnSpcReduction="20000"/>
          </a:bodyPr>
          <a:lstStyle/>
          <a:p>
            <a:pPr marL="0" indent="0">
              <a:buNone/>
            </a:pPr>
            <a:r>
              <a:rPr lang="en-US" sz="2400" b="1" dirty="0"/>
              <a:t>Traffic Light Control Logic:</a:t>
            </a:r>
          </a:p>
          <a:p>
            <a:r>
              <a:rPr lang="en-US" sz="2400" dirty="0"/>
              <a:t>Data received by the DDE client is then forwarded to the ladder logic system.</a:t>
            </a:r>
          </a:p>
          <a:p>
            <a:r>
              <a:rPr lang="en-US" sz="2400" dirty="0"/>
              <a:t>The ladder logic system processes the incoming data to determine optimal timing adjustments for traffic lights at each intersection.</a:t>
            </a:r>
          </a:p>
          <a:p>
            <a:r>
              <a:rPr lang="en-US" sz="2400" dirty="0"/>
              <a:t>Based on the predicted traffic conditions and historical data, the ladder logic system generates instructions for adjusting the timing of traffic lights to improve traffic flow.</a:t>
            </a:r>
          </a:p>
          <a:p>
            <a:pPr marL="0" indent="0">
              <a:buNone/>
            </a:pPr>
            <a:r>
              <a:rPr lang="en-US" sz="2400" b="1" dirty="0"/>
              <a:t>Implementation and Display:</a:t>
            </a:r>
          </a:p>
          <a:p>
            <a:r>
              <a:rPr lang="en-US" sz="2400" dirty="0"/>
              <a:t>The instructions generated by the ladder logic system are sent to the traffic light controllers.</a:t>
            </a:r>
          </a:p>
          <a:p>
            <a:r>
              <a:rPr lang="en-US" sz="2400" dirty="0"/>
              <a:t>The traffic light controllers adjust the timing of traffic lights based on the received instructions.</a:t>
            </a:r>
          </a:p>
          <a:p>
            <a:r>
              <a:rPr lang="en-US" sz="2400" dirty="0"/>
              <a:t>Results of the timing adjustments are displayed on the traffic light signal boards at the respective intersections.</a:t>
            </a:r>
          </a:p>
          <a:p>
            <a:r>
              <a:rPr lang="en-US" sz="2400" dirty="0"/>
              <a:t>Additionally, resulting reports based on the collected data, traffic conditions, and implemented timing adjustments are generated and made available for analysis and further optimization.</a:t>
            </a:r>
            <a:endParaRPr lang="en-IN" sz="2400" dirty="0"/>
          </a:p>
          <a:p>
            <a:endParaRPr lang="en-IN" dirty="0"/>
          </a:p>
        </p:txBody>
      </p:sp>
      <p:pic>
        <p:nvPicPr>
          <p:cNvPr id="4" name="Picture 3">
            <a:extLst>
              <a:ext uri="{FF2B5EF4-FFF2-40B4-BE49-F238E27FC236}">
                <a16:creationId xmlns:a16="http://schemas.microsoft.com/office/drawing/2014/main" id="{54B92A21-4C3E-C865-DAC9-524EB5ABB8DE}"/>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164366" y="0"/>
            <a:ext cx="2595282" cy="1070699"/>
          </a:xfrm>
          <a:prstGeom prst="rect">
            <a:avLst/>
          </a:prstGeom>
        </p:spPr>
      </p:pic>
    </p:spTree>
    <p:extLst>
      <p:ext uri="{BB962C8B-B14F-4D97-AF65-F5344CB8AC3E}">
        <p14:creationId xmlns:p14="http://schemas.microsoft.com/office/powerpoint/2010/main" val="1261545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EF8A-5D94-4F42-5B3B-D65ADD628D68}"/>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Prototype / Application Developed</a:t>
            </a:r>
          </a:p>
        </p:txBody>
      </p:sp>
      <p:sp>
        <p:nvSpPr>
          <p:cNvPr id="3" name="Content Placeholder 2">
            <a:extLst>
              <a:ext uri="{FF2B5EF4-FFF2-40B4-BE49-F238E27FC236}">
                <a16:creationId xmlns:a16="http://schemas.microsoft.com/office/drawing/2014/main" id="{AAED2429-88DC-F691-0100-7547FF04DA1B}"/>
              </a:ext>
            </a:extLst>
          </p:cNvPr>
          <p:cNvSpPr>
            <a:spLocks noGrp="1"/>
          </p:cNvSpPr>
          <p:nvPr>
            <p:ph idx="1"/>
          </p:nvPr>
        </p:nvSpPr>
        <p:spPr>
          <a:xfrm>
            <a:off x="838200" y="1363851"/>
            <a:ext cx="10515600" cy="5129024"/>
          </a:xfrm>
        </p:spPr>
        <p:txBody>
          <a:bodyPr>
            <a:normAutofit fontScale="77500" lnSpcReduction="20000"/>
          </a:bodyPr>
          <a:lstStyle/>
          <a:p>
            <a:pPr marL="0" indent="0">
              <a:buNone/>
            </a:pPr>
            <a:r>
              <a:rPr lang="en-US" sz="3600" b="1" dirty="0">
                <a:latin typeface="Times New Roman" panose="02020603050405020304" pitchFamily="18" charset="0"/>
                <a:cs typeface="Times New Roman" panose="02020603050405020304" pitchFamily="18" charset="0"/>
              </a:rPr>
              <a:t>Phase 1 – Work Flow &amp; Algorithm Used:</a:t>
            </a:r>
          </a:p>
          <a:p>
            <a:pPr marL="0" indent="0">
              <a:buNone/>
            </a:pPr>
            <a:r>
              <a:rPr lang="en-US" b="1" dirty="0">
                <a:latin typeface="Times New Roman" panose="02020603050405020304" pitchFamily="18" charset="0"/>
                <a:cs typeface="Times New Roman" panose="02020603050405020304" pitchFamily="18" charset="0"/>
              </a:rPr>
              <a:t>Introduction to Prototype Development:</a:t>
            </a:r>
          </a:p>
          <a:p>
            <a:r>
              <a:rPr lang="en-US" dirty="0">
                <a:latin typeface="Times New Roman" panose="02020603050405020304" pitchFamily="18" charset="0"/>
                <a:cs typeface="Times New Roman" panose="02020603050405020304" pitchFamily="18" charset="0"/>
              </a:rPr>
              <a:t>Brief overview of the traffic control prototype developed.</a:t>
            </a:r>
          </a:p>
          <a:p>
            <a:r>
              <a:rPr lang="en-US" dirty="0">
                <a:latin typeface="Times New Roman" panose="02020603050405020304" pitchFamily="18" charset="0"/>
                <a:cs typeface="Times New Roman" panose="02020603050405020304" pitchFamily="18" charset="0"/>
              </a:rPr>
              <a:t>Emphasis on the utilization of advanced technologies for adaptive traffic management.</a:t>
            </a:r>
          </a:p>
          <a:p>
            <a:pPr marL="0" indent="0">
              <a:buNone/>
            </a:pPr>
            <a:r>
              <a:rPr lang="en-US" b="1" dirty="0">
                <a:latin typeface="Times New Roman" panose="02020603050405020304" pitchFamily="18" charset="0"/>
                <a:cs typeface="Times New Roman" panose="02020603050405020304" pitchFamily="18" charset="0"/>
              </a:rPr>
              <a:t>Work Flow Overview:</a:t>
            </a:r>
          </a:p>
          <a:p>
            <a:r>
              <a:rPr lang="en-US" dirty="0">
                <a:latin typeface="Times New Roman" panose="02020603050405020304" pitchFamily="18" charset="0"/>
                <a:cs typeface="Times New Roman" panose="02020603050405020304" pitchFamily="18" charset="0"/>
              </a:rPr>
              <a:t>Diagram illustrating the flow of data from traffic cameras to the traffic light controllers.</a:t>
            </a:r>
          </a:p>
          <a:p>
            <a:r>
              <a:rPr lang="en-US" dirty="0">
                <a:latin typeface="Times New Roman" panose="02020603050405020304" pitchFamily="18" charset="0"/>
                <a:cs typeface="Times New Roman" panose="02020603050405020304" pitchFamily="18" charset="0"/>
              </a:rPr>
              <a:t>Explanation of each step, including data collection, preprocessing, algorithmic processing, and signal adjustment.</a:t>
            </a:r>
          </a:p>
          <a:p>
            <a:pPr marL="0" indent="0">
              <a:buNone/>
            </a:pPr>
            <a:r>
              <a:rPr lang="en-US" b="1" dirty="0">
                <a:latin typeface="Times New Roman" panose="02020603050405020304" pitchFamily="18" charset="0"/>
                <a:cs typeface="Times New Roman" panose="02020603050405020304" pitchFamily="18" charset="0"/>
              </a:rPr>
              <a:t>Algorithm Used: CNN and ANN Integration:</a:t>
            </a:r>
          </a:p>
          <a:p>
            <a:r>
              <a:rPr lang="en-US" dirty="0">
                <a:latin typeface="Times New Roman" panose="02020603050405020304" pitchFamily="18" charset="0"/>
                <a:cs typeface="Times New Roman" panose="02020603050405020304" pitchFamily="18" charset="0"/>
              </a:rPr>
              <a:t>Description of the Convolutional Neural Network (CNN) and Artificial Neural Network (ANN) models employed.</a:t>
            </a:r>
          </a:p>
          <a:p>
            <a:r>
              <a:rPr lang="en-US" dirty="0">
                <a:latin typeface="Times New Roman" panose="02020603050405020304" pitchFamily="18" charset="0"/>
                <a:cs typeface="Times New Roman" panose="02020603050405020304" pitchFamily="18" charset="0"/>
              </a:rPr>
              <a:t>Explanation of how CNN processes image data while ANN handles numerical inputs.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FC355AD-D3B2-EE6C-85F4-8A3CF8161631}"/>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105284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793CF4-9F85-A168-C7CB-33C60516CAC9}"/>
              </a:ext>
            </a:extLst>
          </p:cNvPr>
          <p:cNvSpPr>
            <a:spLocks noGrp="1"/>
          </p:cNvSpPr>
          <p:nvPr>
            <p:ph idx="1"/>
          </p:nvPr>
        </p:nvSpPr>
        <p:spPr>
          <a:xfrm>
            <a:off x="838200" y="1232345"/>
            <a:ext cx="10515600" cy="4912733"/>
          </a:xfrm>
        </p:spPr>
        <p:txBody>
          <a:bodyPr>
            <a:normAutofit fontScale="47500" lnSpcReduction="20000"/>
          </a:bodyPr>
          <a:lstStyle/>
          <a:p>
            <a:pPr marL="0" indent="0">
              <a:buNone/>
            </a:pPr>
            <a:r>
              <a:rPr lang="en-US" sz="3600" b="1" dirty="0"/>
              <a:t>CNN Model for Image Processing:</a:t>
            </a:r>
          </a:p>
          <a:p>
            <a:r>
              <a:rPr lang="en-US" sz="3600" dirty="0"/>
              <a:t>The CNN architecture consists of multiple convolutional and pooling layers followed by fully connected layers.</a:t>
            </a:r>
          </a:p>
          <a:p>
            <a:r>
              <a:rPr lang="en-US" sz="3600" dirty="0"/>
              <a:t>It learns spatial patterns and features from traffic images, enabling it to predict traffic conditions such as congestion and vehicle density.</a:t>
            </a:r>
          </a:p>
          <a:p>
            <a:r>
              <a:rPr lang="en-US" sz="3600" dirty="0"/>
              <a:t>The CNN model undergoes training using labeled data to optimize its performance in predicting traffic states accurately.</a:t>
            </a:r>
          </a:p>
          <a:p>
            <a:pPr marL="0" indent="0">
              <a:buNone/>
            </a:pPr>
            <a:r>
              <a:rPr lang="en-US" sz="3600" b="1" dirty="0"/>
              <a:t>ANN Model for Numerical Data:</a:t>
            </a:r>
          </a:p>
          <a:p>
            <a:r>
              <a:rPr lang="en-US" sz="3600" dirty="0"/>
              <a:t>The ANN architecture comprises input, hidden, and output layers, with neurons interconnected through weighted connections.</a:t>
            </a:r>
          </a:p>
          <a:p>
            <a:r>
              <a:rPr lang="en-US" sz="3600" dirty="0"/>
              <a:t>It processes numerical data obtained from sensors and other sources to estimate traffic parameters such as vehicle counts and pedestrian volumes.</a:t>
            </a:r>
          </a:p>
          <a:p>
            <a:r>
              <a:rPr lang="en-US" sz="3600" dirty="0"/>
              <a:t>Training of the ANN model involves adjusting weights and biases to minimize prediction errors and improve accuracy.</a:t>
            </a:r>
          </a:p>
          <a:p>
            <a:pPr marL="0" indent="0">
              <a:buNone/>
            </a:pPr>
            <a:r>
              <a:rPr lang="en-US" sz="3600" b="1" dirty="0"/>
              <a:t>Integration and Report Generation:</a:t>
            </a:r>
          </a:p>
          <a:p>
            <a:r>
              <a:rPr lang="en-US" sz="3600" dirty="0"/>
              <a:t>Predictions from both the CNN and ANN models are integrated to generate a comprehensive report on current traffic conditions.</a:t>
            </a:r>
          </a:p>
          <a:p>
            <a:r>
              <a:rPr lang="en-US" sz="3600" dirty="0"/>
              <a:t>The report includes insights into traffic density, congestion levels, and recommended adjustments to traffic light timings for optimizing traffic flow.</a:t>
            </a:r>
            <a:endParaRPr lang="en-IN" sz="3600" dirty="0"/>
          </a:p>
        </p:txBody>
      </p:sp>
      <p:pic>
        <p:nvPicPr>
          <p:cNvPr id="4" name="Picture 3">
            <a:extLst>
              <a:ext uri="{FF2B5EF4-FFF2-40B4-BE49-F238E27FC236}">
                <a16:creationId xmlns:a16="http://schemas.microsoft.com/office/drawing/2014/main" id="{1EF88380-3A80-095A-5E08-A1BBBCFF435C}"/>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637200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6CA009-655B-6FB5-ED17-D83E85EB404A}"/>
              </a:ext>
            </a:extLst>
          </p:cNvPr>
          <p:cNvSpPr>
            <a:spLocks noGrp="1"/>
          </p:cNvSpPr>
          <p:nvPr>
            <p:ph idx="1"/>
          </p:nvPr>
        </p:nvSpPr>
        <p:spPr>
          <a:xfrm>
            <a:off x="838200" y="1332854"/>
            <a:ext cx="10515600" cy="4844109"/>
          </a:xfrm>
        </p:spPr>
        <p:txBody>
          <a:bodyPr>
            <a:normAutofit fontScale="92500" lnSpcReduction="20000"/>
          </a:bodyPr>
          <a:lstStyle/>
          <a:p>
            <a:pPr marL="0" indent="0">
              <a:buNone/>
            </a:pPr>
            <a:r>
              <a:rPr lang="en-US" b="1" dirty="0"/>
              <a:t>Prototype Development Challenges:</a:t>
            </a:r>
          </a:p>
          <a:p>
            <a:r>
              <a:rPr lang="en-US" dirty="0"/>
              <a:t>Challenges encountered during prototype development include data preprocessing complexities, model training and optimization, and integration of predictions.</a:t>
            </a:r>
          </a:p>
          <a:p>
            <a:r>
              <a:rPr lang="en-US" dirty="0"/>
              <a:t>Overcoming these challenges required iterative refinement of algorithms, extensive testing, and collaboration between interdisciplinary teams.</a:t>
            </a:r>
          </a:p>
          <a:p>
            <a:pPr marL="0" indent="0">
              <a:buNone/>
            </a:pPr>
            <a:r>
              <a:rPr lang="en-US" b="1" dirty="0"/>
              <a:t>Future Work:</a:t>
            </a:r>
          </a:p>
          <a:p>
            <a:r>
              <a:rPr lang="en-US" dirty="0"/>
              <a:t>Future enhancements may include incorporating additional data sources such as weather conditions and road infrastructure status for more accurate predictions.</a:t>
            </a:r>
          </a:p>
          <a:p>
            <a:r>
              <a:rPr lang="en-US" dirty="0"/>
              <a:t>Improvements in model performance, scalability, and real-time responsiveness will be prioritized to enhance the effectiveness of the traffic control prototype.</a:t>
            </a:r>
            <a:endParaRPr lang="en-IN" dirty="0"/>
          </a:p>
        </p:txBody>
      </p:sp>
      <p:pic>
        <p:nvPicPr>
          <p:cNvPr id="4" name="Picture 3">
            <a:extLst>
              <a:ext uri="{FF2B5EF4-FFF2-40B4-BE49-F238E27FC236}">
                <a16:creationId xmlns:a16="http://schemas.microsoft.com/office/drawing/2014/main" id="{16586305-A918-E03D-5028-F26492302BB5}"/>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351136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485E08-4B8A-2900-349E-5FA8A6408C67}"/>
              </a:ext>
            </a:extLst>
          </p:cNvPr>
          <p:cNvSpPr>
            <a:spLocks noGrp="1"/>
          </p:cNvSpPr>
          <p:nvPr>
            <p:ph idx="1"/>
          </p:nvPr>
        </p:nvSpPr>
        <p:spPr>
          <a:xfrm>
            <a:off x="838200" y="1418095"/>
            <a:ext cx="10515600" cy="4758868"/>
          </a:xfrm>
        </p:spPr>
        <p:txBody>
          <a:bodyPr>
            <a:normAutofit/>
          </a:bodyPr>
          <a:lstStyle/>
          <a:p>
            <a:pPr marL="0" indent="0">
              <a:buNone/>
            </a:pPr>
            <a:r>
              <a:rPr lang="en-US" b="1" dirty="0"/>
              <a:t>Phase 2 – Evaluation Metrics &amp; Performance Analysis:</a:t>
            </a:r>
          </a:p>
          <a:p>
            <a:pPr marL="0" indent="0">
              <a:buNone/>
            </a:pPr>
            <a:r>
              <a:rPr lang="en-US" b="1" dirty="0"/>
              <a:t>Evaluation Metrics:</a:t>
            </a:r>
          </a:p>
          <a:p>
            <a:pPr marL="0" indent="0">
              <a:buNone/>
            </a:pPr>
            <a:r>
              <a:rPr lang="en-US" dirty="0"/>
              <a:t>Description of key metrics used to evaluate the performance of the prototype.</a:t>
            </a:r>
          </a:p>
          <a:p>
            <a:pPr marL="0" indent="0">
              <a:buNone/>
            </a:pPr>
            <a:r>
              <a:rPr lang="en-US" dirty="0"/>
              <a:t>Metrics may include average vehicle delay, queue lengths, and intersection throughput.</a:t>
            </a:r>
          </a:p>
          <a:p>
            <a:pPr marL="0" indent="0">
              <a:buNone/>
            </a:pPr>
            <a:r>
              <a:rPr lang="en-US" b="1" dirty="0"/>
              <a:t>Performance Analysis:</a:t>
            </a:r>
          </a:p>
          <a:p>
            <a:pPr marL="0" indent="0">
              <a:buNone/>
            </a:pPr>
            <a:r>
              <a:rPr lang="en-US" dirty="0"/>
              <a:t>Presentation of results obtained from testing and simulation.</a:t>
            </a:r>
          </a:p>
          <a:p>
            <a:pPr marL="0" indent="0">
              <a:buNone/>
            </a:pPr>
            <a:r>
              <a:rPr lang="en-US" dirty="0"/>
              <a:t>Comparison of prototype performance against traditional fixed-timing systems.</a:t>
            </a:r>
            <a:endParaRPr lang="en-IN" dirty="0"/>
          </a:p>
        </p:txBody>
      </p:sp>
      <p:pic>
        <p:nvPicPr>
          <p:cNvPr id="4" name="Picture 3">
            <a:extLst>
              <a:ext uri="{FF2B5EF4-FFF2-40B4-BE49-F238E27FC236}">
                <a16:creationId xmlns:a16="http://schemas.microsoft.com/office/drawing/2014/main" id="{2C7D6DC8-D282-E4D9-9F6E-2619ADF594EA}"/>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3076502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EE57F-FA32-2EEE-BD60-016811DFF819}"/>
              </a:ext>
            </a:extLst>
          </p:cNvPr>
          <p:cNvSpPr>
            <a:spLocks noGrp="1"/>
          </p:cNvSpPr>
          <p:nvPr>
            <p:ph idx="1"/>
          </p:nvPr>
        </p:nvSpPr>
        <p:spPr>
          <a:xfrm>
            <a:off x="838200" y="1340603"/>
            <a:ext cx="10515600" cy="4836360"/>
          </a:xfrm>
        </p:spPr>
        <p:txBody>
          <a:bodyPr>
            <a:normAutofit fontScale="92500" lnSpcReduction="10000"/>
          </a:bodyPr>
          <a:lstStyle/>
          <a:p>
            <a:pPr marL="0" indent="0">
              <a:buNone/>
            </a:pPr>
            <a:r>
              <a:rPr lang="en-IN" sz="2400" b="1" dirty="0"/>
              <a:t>Phase 3 – Results &amp; Discussion:</a:t>
            </a:r>
          </a:p>
          <a:p>
            <a:pPr marL="0" indent="0">
              <a:buNone/>
            </a:pPr>
            <a:r>
              <a:rPr lang="en-US" sz="2400" b="1" dirty="0"/>
              <a:t>Traffic Control Effectiveness:</a:t>
            </a:r>
          </a:p>
          <a:p>
            <a:r>
              <a:rPr lang="en-US" sz="2400" dirty="0"/>
              <a:t>Discussion on how the adaptive traffic control system improved traffic flow and reduced congestion.</a:t>
            </a:r>
          </a:p>
          <a:p>
            <a:r>
              <a:rPr lang="en-US" sz="2400" dirty="0"/>
              <a:t>Presentation of data indicating the impact of the prototype on intersection efficiency.</a:t>
            </a:r>
          </a:p>
          <a:p>
            <a:pPr marL="0" indent="0">
              <a:buNone/>
            </a:pPr>
            <a:r>
              <a:rPr lang="en-US" sz="2400" b="1" dirty="0"/>
              <a:t>Real-world Implementation Insights:</a:t>
            </a:r>
          </a:p>
          <a:p>
            <a:r>
              <a:rPr lang="en-US" sz="2400" dirty="0"/>
              <a:t>Reflections on the feasibility and practicality of implementing the prototype in real-world scenarios.</a:t>
            </a:r>
          </a:p>
          <a:p>
            <a:r>
              <a:rPr lang="en-US" sz="2400" dirty="0"/>
              <a:t>Identification of potential challenges and considerations for deployment.</a:t>
            </a:r>
          </a:p>
          <a:p>
            <a:pPr marL="0" indent="0">
              <a:buNone/>
            </a:pPr>
            <a:r>
              <a:rPr lang="en-US" sz="2400" b="1" dirty="0"/>
              <a:t>User Feedback and Acceptance</a:t>
            </a:r>
          </a:p>
          <a:p>
            <a:r>
              <a:rPr lang="en-US" sz="2400" dirty="0"/>
              <a:t>Summary of feedback received from users and stakeholders during testing.</a:t>
            </a:r>
          </a:p>
          <a:p>
            <a:r>
              <a:rPr lang="en-US" sz="2400" dirty="0"/>
              <a:t>Discussion on user acceptance and satisfaction with the prototype's performance.</a:t>
            </a:r>
            <a:endParaRPr lang="en-IN" sz="2400" dirty="0"/>
          </a:p>
        </p:txBody>
      </p:sp>
      <p:pic>
        <p:nvPicPr>
          <p:cNvPr id="6" name="Picture 5">
            <a:extLst>
              <a:ext uri="{FF2B5EF4-FFF2-40B4-BE49-F238E27FC236}">
                <a16:creationId xmlns:a16="http://schemas.microsoft.com/office/drawing/2014/main" id="{3BBCBC26-58D2-D070-16C0-D5E9275FA509}"/>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350928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1E2FB3-C74E-35DF-8971-C94052311CA8}"/>
              </a:ext>
            </a:extLst>
          </p:cNvPr>
          <p:cNvSpPr>
            <a:spLocks noGrp="1"/>
          </p:cNvSpPr>
          <p:nvPr>
            <p:ph idx="1"/>
          </p:nvPr>
        </p:nvSpPr>
        <p:spPr>
          <a:xfrm>
            <a:off x="838200" y="1704814"/>
            <a:ext cx="10515600" cy="4472149"/>
          </a:xfrm>
        </p:spPr>
        <p:txBody>
          <a:bodyPr>
            <a:normAutofit/>
          </a:bodyPr>
          <a:lstStyle/>
          <a:p>
            <a:pPr marL="0" indent="0">
              <a:buNone/>
            </a:pPr>
            <a:r>
              <a:rPr lang="en-US" sz="2400" b="1" dirty="0"/>
              <a:t>Phase 4 – Conclusion &amp; Future Enhancement:</a:t>
            </a:r>
          </a:p>
          <a:p>
            <a:pPr marL="0" indent="0">
              <a:buNone/>
            </a:pPr>
            <a:r>
              <a:rPr lang="en-US" sz="2400" b="1" dirty="0"/>
              <a:t>Conclusion:</a:t>
            </a:r>
          </a:p>
          <a:p>
            <a:r>
              <a:rPr lang="en-US" sz="2400" dirty="0"/>
              <a:t>Recap of the key achievements and outcomes of the prototype development.</a:t>
            </a:r>
          </a:p>
          <a:p>
            <a:r>
              <a:rPr lang="en-US" sz="2400" dirty="0"/>
              <a:t>Affirmation of the effectiveness of the adaptive traffic control system in improving intersection efficiency.</a:t>
            </a:r>
          </a:p>
          <a:p>
            <a:pPr marL="0" indent="0">
              <a:buNone/>
            </a:pPr>
            <a:r>
              <a:rPr lang="en-US" sz="2400" b="1" dirty="0"/>
              <a:t>Future Enhancement:</a:t>
            </a:r>
          </a:p>
          <a:p>
            <a:r>
              <a:rPr lang="en-US" sz="2400" dirty="0"/>
              <a:t>Mention of future directions for enhancing the prototype.</a:t>
            </a:r>
          </a:p>
          <a:p>
            <a:r>
              <a:rPr lang="en-US" sz="2400" dirty="0"/>
              <a:t>Discussion on potential areas for further research and development to refine the system's capabilities.</a:t>
            </a:r>
            <a:endParaRPr lang="en-IN" sz="2400" dirty="0"/>
          </a:p>
        </p:txBody>
      </p:sp>
      <p:pic>
        <p:nvPicPr>
          <p:cNvPr id="4" name="Picture 3">
            <a:extLst>
              <a:ext uri="{FF2B5EF4-FFF2-40B4-BE49-F238E27FC236}">
                <a16:creationId xmlns:a16="http://schemas.microsoft.com/office/drawing/2014/main" id="{C6A292BB-42C3-E929-D9B7-6F7CEA7E0D76}"/>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72854" y="494860"/>
            <a:ext cx="2595282" cy="1070699"/>
          </a:xfrm>
          <a:prstGeom prst="rect">
            <a:avLst/>
          </a:prstGeom>
        </p:spPr>
      </p:pic>
    </p:spTree>
    <p:extLst>
      <p:ext uri="{BB962C8B-B14F-4D97-AF65-F5344CB8AC3E}">
        <p14:creationId xmlns:p14="http://schemas.microsoft.com/office/powerpoint/2010/main" val="3914597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1A0AEC-50C0-CD7E-3B94-709EC102A3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8091" y="635000"/>
            <a:ext cx="5555817" cy="5541963"/>
          </a:xfrm>
        </p:spPr>
      </p:pic>
    </p:spTree>
    <p:extLst>
      <p:ext uri="{BB962C8B-B14F-4D97-AF65-F5344CB8AC3E}">
        <p14:creationId xmlns:p14="http://schemas.microsoft.com/office/powerpoint/2010/main" val="3077861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EACB-A902-561A-99C2-69845807FB14}"/>
              </a:ext>
            </a:extLst>
          </p:cNvPr>
          <p:cNvSpPr>
            <a:spLocks noGrp="1"/>
          </p:cNvSpPr>
          <p:nvPr>
            <p:ph type="title"/>
          </p:nvPr>
        </p:nvSpPr>
        <p:spPr>
          <a:xfrm>
            <a:off x="838200" y="365126"/>
            <a:ext cx="10515600" cy="774000"/>
          </a:xfrm>
        </p:spPr>
        <p:txBody>
          <a:bodyPr/>
          <a:lstStyle/>
          <a:p>
            <a:pPr algn="ctr"/>
            <a:r>
              <a:rPr lang="en-IN"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525034B-2530-B92C-F4EC-76F883CF04D6}"/>
              </a:ext>
            </a:extLst>
          </p:cNvPr>
          <p:cNvSpPr>
            <a:spLocks noGrp="1"/>
          </p:cNvSpPr>
          <p:nvPr>
            <p:ph idx="1"/>
          </p:nvPr>
        </p:nvSpPr>
        <p:spPr>
          <a:xfrm>
            <a:off x="838200" y="1139125"/>
            <a:ext cx="10515600" cy="5053337"/>
          </a:xfrm>
        </p:spPr>
        <p:txBody>
          <a:bodyPr>
            <a:noAutofit/>
          </a:bodyPr>
          <a:lstStyle/>
          <a:p>
            <a:pPr marL="514350" indent="-514350">
              <a:buFont typeface="+mj-lt"/>
              <a:buAutoNum type="arabicPeriod"/>
            </a:pPr>
            <a:r>
              <a:rPr lang="en-US" altLang="en-US" sz="1800" dirty="0">
                <a:latin typeface="Times New Roman" panose="02020603050405020304" pitchFamily="18" charset="0"/>
                <a:cs typeface="Times New Roman" panose="02020603050405020304" pitchFamily="18" charset="0"/>
              </a:rPr>
              <a:t>Zhang, </a:t>
            </a:r>
            <a:r>
              <a:rPr lang="en-US" altLang="en-US" sz="1800" dirty="0" err="1">
                <a:latin typeface="Times New Roman" panose="02020603050405020304" pitchFamily="18" charset="0"/>
                <a:cs typeface="Times New Roman" panose="02020603050405020304" pitchFamily="18" charset="0"/>
              </a:rPr>
              <a:t>Jianming</a:t>
            </a:r>
            <a:r>
              <a:rPr lang="en-US" altLang="en-US" sz="1800" dirty="0">
                <a:latin typeface="Times New Roman" panose="02020603050405020304" pitchFamily="18" charset="0"/>
                <a:cs typeface="Times New Roman" panose="02020603050405020304" pitchFamily="18" charset="0"/>
              </a:rPr>
              <a:t>, and </a:t>
            </a:r>
            <a:r>
              <a:rPr lang="en-US" altLang="en-US" sz="1800" dirty="0" err="1">
                <a:latin typeface="Times New Roman" panose="02020603050405020304" pitchFamily="18" charset="0"/>
                <a:cs typeface="Times New Roman" panose="02020603050405020304" pitchFamily="18" charset="0"/>
              </a:rPr>
              <a:t>Huimin</a:t>
            </a:r>
            <a:r>
              <a:rPr lang="en-US" altLang="en-US" sz="1800" dirty="0">
                <a:latin typeface="Times New Roman" panose="02020603050405020304" pitchFamily="18" charset="0"/>
                <a:cs typeface="Times New Roman" panose="02020603050405020304" pitchFamily="18" charset="0"/>
              </a:rPr>
              <a:t> Zhao. "Traffic signal control system based on fuzzy logic." IEEE International Conference on Automation and Logistics. IEEE, 2008.</a:t>
            </a:r>
          </a:p>
          <a:p>
            <a:pPr lvl="1"/>
            <a:r>
              <a:rPr lang="en-US" altLang="en-US" sz="1800" dirty="0">
                <a:latin typeface="Times New Roman" panose="02020603050405020304" pitchFamily="18" charset="0"/>
                <a:cs typeface="Times New Roman" panose="02020603050405020304" pitchFamily="18" charset="0"/>
              </a:rPr>
              <a:t>This paper presents a traffic signal control system utilizing fuzzy logic to adaptively adjust signal timings based on real-time traffic conditions.</a:t>
            </a:r>
          </a:p>
          <a:p>
            <a:pPr marL="514350" indent="-514350">
              <a:buFont typeface="+mj-lt"/>
              <a:buAutoNum type="arabicPeriod"/>
            </a:pPr>
            <a:r>
              <a:rPr lang="en-US" altLang="en-US" sz="1800" dirty="0">
                <a:latin typeface="Times New Roman" panose="02020603050405020304" pitchFamily="18" charset="0"/>
                <a:cs typeface="Times New Roman" panose="02020603050405020304" pitchFamily="18" charset="0"/>
              </a:rPr>
              <a:t>Feng, Jian, and </a:t>
            </a:r>
            <a:r>
              <a:rPr lang="en-US" altLang="en-US" sz="1800" dirty="0" err="1">
                <a:latin typeface="Times New Roman" panose="02020603050405020304" pitchFamily="18" charset="0"/>
                <a:cs typeface="Times New Roman" panose="02020603050405020304" pitchFamily="18" charset="0"/>
              </a:rPr>
              <a:t>Xiaohong</a:t>
            </a:r>
            <a:r>
              <a:rPr lang="en-US" altLang="en-US" sz="1800" dirty="0">
                <a:latin typeface="Times New Roman" panose="02020603050405020304" pitchFamily="18" charset="0"/>
                <a:cs typeface="Times New Roman" panose="02020603050405020304" pitchFamily="18" charset="0"/>
              </a:rPr>
              <a:t> Jiang. "Fuzzy logic based intelligent traffic signal controller." 2010 International Conference on Intelligent Control and Information Processing. IEEE, 2010.</a:t>
            </a:r>
          </a:p>
          <a:p>
            <a:pPr lvl="1"/>
            <a:r>
              <a:rPr lang="en-US" altLang="en-US" sz="1800" dirty="0">
                <a:latin typeface="Times New Roman" panose="02020603050405020304" pitchFamily="18" charset="0"/>
                <a:cs typeface="Times New Roman" panose="02020603050405020304" pitchFamily="18" charset="0"/>
              </a:rPr>
              <a:t>The authors propose an intelligent traffic signal controller using fuzzy logic to optimize traffic flow and reduce congestion at intersections.</a:t>
            </a:r>
          </a:p>
          <a:p>
            <a:pPr marL="514350" indent="-514350">
              <a:buFont typeface="+mj-lt"/>
              <a:buAutoNum type="arabicPeriod"/>
            </a:pPr>
            <a:r>
              <a:rPr lang="en-US" altLang="en-US" sz="1800" dirty="0">
                <a:latin typeface="Times New Roman" panose="02020603050405020304" pitchFamily="18" charset="0"/>
                <a:cs typeface="Times New Roman" panose="02020603050405020304" pitchFamily="18" charset="0"/>
              </a:rPr>
              <a:t>Liu, Ming, et al. "Traffic signal control system based on adaptive fuzzy logic." 2015 IEEE International Conference on Cyber Technology in Automation, Control, and Intelligent Systems (CYBER). IEEE, 2015.</a:t>
            </a:r>
          </a:p>
          <a:p>
            <a:pPr lvl="1"/>
            <a:r>
              <a:rPr lang="en-US" altLang="en-US" sz="1800" dirty="0">
                <a:latin typeface="Times New Roman" panose="02020603050405020304" pitchFamily="18" charset="0"/>
                <a:cs typeface="Times New Roman" panose="02020603050405020304" pitchFamily="18" charset="0"/>
              </a:rPr>
              <a:t>This paper presents a traffic signal control system that dynamically adjusts signal timings using adaptive fuzzy logic to improve intersection efficiency.</a:t>
            </a:r>
          </a:p>
          <a:p>
            <a:pPr marL="514350" indent="-514350">
              <a:buAutoNum type="arabicPeriod" startAt="4"/>
            </a:pPr>
            <a:r>
              <a:rPr lang="en-US" altLang="en-US" sz="1800" dirty="0" err="1">
                <a:latin typeface="Times New Roman" panose="02020603050405020304" pitchFamily="18" charset="0"/>
                <a:cs typeface="Times New Roman" panose="02020603050405020304" pitchFamily="18" charset="0"/>
              </a:rPr>
              <a:t>Ramezani</a:t>
            </a:r>
            <a:r>
              <a:rPr lang="en-US" altLang="en-US" sz="1800" dirty="0">
                <a:latin typeface="Times New Roman" panose="02020603050405020304" pitchFamily="18" charset="0"/>
                <a:cs typeface="Times New Roman" panose="02020603050405020304" pitchFamily="18" charset="0"/>
              </a:rPr>
              <a:t>, Mohammad, and Mohammad Javad </a:t>
            </a:r>
            <a:r>
              <a:rPr lang="en-US" altLang="en-US" sz="1800" dirty="0" err="1">
                <a:latin typeface="Times New Roman" panose="02020603050405020304" pitchFamily="18" charset="0"/>
                <a:cs typeface="Times New Roman" panose="02020603050405020304" pitchFamily="18" charset="0"/>
              </a:rPr>
              <a:t>Barmshoori</a:t>
            </a:r>
            <a:r>
              <a:rPr lang="en-US" altLang="en-US" sz="1800" dirty="0">
                <a:latin typeface="Times New Roman" panose="02020603050405020304" pitchFamily="18" charset="0"/>
                <a:cs typeface="Times New Roman" panose="02020603050405020304" pitchFamily="18" charset="0"/>
              </a:rPr>
              <a:t>. "Fuzzy logic-based urban traffic signal control system." 2016 IEEE International Conference on Power, Control, Signals and Instrumentation Engineering (ICPCSI). IEEE, 2016.</a:t>
            </a:r>
          </a:p>
          <a:p>
            <a:pPr lvl="1"/>
            <a:r>
              <a:rPr lang="en-US" altLang="en-US" sz="1800" dirty="0">
                <a:latin typeface="Times New Roman" panose="02020603050405020304" pitchFamily="18" charset="0"/>
                <a:cs typeface="Times New Roman" panose="02020603050405020304" pitchFamily="18" charset="0"/>
              </a:rPr>
              <a:t>The authors propose a fuzzy logic-based urban traffic signal control system aimed at reducing traffic congestion and improving traffic flow in urban areas.</a:t>
            </a:r>
          </a:p>
        </p:txBody>
      </p:sp>
      <p:pic>
        <p:nvPicPr>
          <p:cNvPr id="4" name="Picture 3">
            <a:extLst>
              <a:ext uri="{FF2B5EF4-FFF2-40B4-BE49-F238E27FC236}">
                <a16:creationId xmlns:a16="http://schemas.microsoft.com/office/drawing/2014/main" id="{31572E26-0498-48F9-E6B3-BBC7DD1BF5AF}"/>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65104" y="0"/>
            <a:ext cx="2595282" cy="1070699"/>
          </a:xfrm>
          <a:prstGeom prst="rect">
            <a:avLst/>
          </a:prstGeom>
        </p:spPr>
      </p:pic>
    </p:spTree>
    <p:extLst>
      <p:ext uri="{BB962C8B-B14F-4D97-AF65-F5344CB8AC3E}">
        <p14:creationId xmlns:p14="http://schemas.microsoft.com/office/powerpoint/2010/main" val="2017700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4119-E46A-EECB-2FD4-2EEAE644291E}"/>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1ACC354A-0110-F0A1-8457-4E9F7B4DD477}"/>
              </a:ext>
            </a:extLst>
          </p:cNvPr>
          <p:cNvSpPr>
            <a:spLocks noGrp="1"/>
          </p:cNvSpPr>
          <p:nvPr>
            <p:ph idx="1"/>
          </p:nvPr>
        </p:nvSpPr>
        <p:spPr>
          <a:xfrm>
            <a:off x="838200" y="1565329"/>
            <a:ext cx="10515600" cy="4611634"/>
          </a:xfrm>
        </p:spPr>
        <p:txBody>
          <a:bodyPr>
            <a:noAutofit/>
          </a:bodyPr>
          <a:lstStyle/>
          <a:p>
            <a:pPr marL="342900" lvl="0" indent="-342900">
              <a:lnSpc>
                <a:spcPct val="100000"/>
              </a:lnSpc>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Traffic congestion is a pervasive issue in urban areas, particularly at intersections, where it disrupts the smooth flow of vehicles.</a:t>
            </a:r>
            <a:endParaRPr lang="en-IN" sz="2200" dirty="0">
              <a:effectLst/>
              <a:latin typeface="Times New Roman" panose="02020603050405020304" pitchFamily="18" charset="0"/>
              <a:ea typeface="Times New Roman" panose="02020603050405020304" pitchFamily="18" charset="0"/>
            </a:endParaRPr>
          </a:p>
          <a:p>
            <a:pPr marL="342900" lvl="0" indent="-342900">
              <a:lnSpc>
                <a:spcPct val="100000"/>
              </a:lnSpc>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Traditional traffic light control systems often employ fixed timings, which are unable to adapt to the dynamic nature of traffic conditions.</a:t>
            </a:r>
            <a:endParaRPr lang="en-IN" sz="2200" dirty="0">
              <a:effectLst/>
              <a:latin typeface="Times New Roman" panose="02020603050405020304" pitchFamily="18" charset="0"/>
              <a:ea typeface="Times New Roman" panose="02020603050405020304" pitchFamily="18" charset="0"/>
            </a:endParaRPr>
          </a:p>
          <a:p>
            <a:pPr marL="342900" lvl="0" indent="-342900">
              <a:lnSpc>
                <a:spcPct val="100000"/>
              </a:lnSpc>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This project proposes an innovative solution: an adaptive traffic light controller utilizing fuzzy logic, specifically the </a:t>
            </a:r>
            <a:r>
              <a:rPr lang="en-US" sz="2200" dirty="0" err="1">
                <a:effectLst/>
                <a:latin typeface="Times New Roman" panose="02020603050405020304" pitchFamily="18" charset="0"/>
                <a:ea typeface="Times New Roman" panose="02020603050405020304" pitchFamily="18" charset="0"/>
              </a:rPr>
              <a:t>Sugeno</a:t>
            </a:r>
            <a:r>
              <a:rPr lang="en-US" sz="2200" dirty="0">
                <a:effectLst/>
                <a:latin typeface="Times New Roman" panose="02020603050405020304" pitchFamily="18" charset="0"/>
                <a:ea typeface="Times New Roman" panose="02020603050405020304" pitchFamily="18" charset="0"/>
              </a:rPr>
              <a:t> method.</a:t>
            </a:r>
            <a:endParaRPr lang="en-IN" sz="2200" dirty="0">
              <a:effectLst/>
              <a:latin typeface="Times New Roman" panose="02020603050405020304" pitchFamily="18" charset="0"/>
              <a:ea typeface="Times New Roman" panose="02020603050405020304" pitchFamily="18" charset="0"/>
            </a:endParaRPr>
          </a:p>
          <a:p>
            <a:pPr marL="342900" lvl="0" indent="-342900">
              <a:lnSpc>
                <a:spcPct val="100000"/>
              </a:lnSpc>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The system's main objective is to calculate optimal green light durations based on real-time traffic density data at intersections.</a:t>
            </a:r>
            <a:endParaRPr lang="en-IN" sz="2200" dirty="0">
              <a:effectLst/>
              <a:latin typeface="Times New Roman" panose="02020603050405020304" pitchFamily="18" charset="0"/>
              <a:ea typeface="Times New Roman" panose="02020603050405020304" pitchFamily="18" charset="0"/>
            </a:endParaRPr>
          </a:p>
          <a:p>
            <a:pPr marL="342900" lvl="0" indent="-342900">
              <a:lnSpc>
                <a:spcPct val="100000"/>
              </a:lnSpc>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By considering factors such as regulated lane density and opposing lane densities, the system can make dynamic adjustments to traffic signal timings.</a:t>
            </a:r>
            <a:endParaRPr lang="en-IN" sz="2200" dirty="0">
              <a:effectLst/>
              <a:latin typeface="Times New Roman" panose="02020603050405020304" pitchFamily="18" charset="0"/>
              <a:ea typeface="Times New Roman" panose="02020603050405020304" pitchFamily="18" charset="0"/>
            </a:endParaRPr>
          </a:p>
          <a:p>
            <a:pPr marL="342900" lvl="0" indent="-342900">
              <a:lnSpc>
                <a:spcPct val="100000"/>
              </a:lnSpc>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Through the application of fuzzy logic, the system aims to optimize traffic flow and alleviate congestion by aligning green light durations with the current traffic conditions.</a:t>
            </a:r>
            <a:br>
              <a:rPr lang="en-US" sz="2400" dirty="0">
                <a:effectLst/>
                <a:latin typeface="Times New Roman" panose="02020603050405020304" pitchFamily="18" charset="0"/>
                <a:ea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3FC54D8-4A2F-36C0-B1A5-8021B939617F}"/>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1071998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260D-4EE7-9850-601A-15EECD333B2A}"/>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5E67C111-B467-CF11-DE8A-84D6F9A6C6B2}"/>
              </a:ext>
            </a:extLst>
          </p:cNvPr>
          <p:cNvSpPr>
            <a:spLocks noGrp="1"/>
          </p:cNvSpPr>
          <p:nvPr>
            <p:ph idx="1"/>
          </p:nvPr>
        </p:nvSpPr>
        <p:spPr>
          <a:xfrm>
            <a:off x="838200" y="1435824"/>
            <a:ext cx="10515600" cy="5119959"/>
          </a:xfrm>
        </p:spPr>
        <p:txBody>
          <a:bodyPr>
            <a:noAutofit/>
          </a:bodyPr>
          <a:lstStyle/>
          <a:p>
            <a:pPr marL="0" indent="0">
              <a:buNone/>
            </a:pPr>
            <a:r>
              <a:rPr lang="en-US" sz="2200" b="1" dirty="0">
                <a:effectLst/>
                <a:latin typeface="Times New Roman" panose="02020603050405020304" pitchFamily="18" charset="0"/>
                <a:ea typeface="Times New Roman" panose="02020603050405020304" pitchFamily="18" charset="0"/>
              </a:rPr>
              <a:t>Background:</a:t>
            </a:r>
            <a:endParaRPr lang="en-IN" sz="2200" dirty="0">
              <a:effectLst/>
              <a:latin typeface="Times New Roman" panose="02020603050405020304" pitchFamily="18" charset="0"/>
              <a:ea typeface="Times New Roman" panose="02020603050405020304" pitchFamily="18" charset="0"/>
            </a:endParaRPr>
          </a:p>
          <a:p>
            <a:pPr marL="342900" lvl="0" indent="-342900">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Urban areas worldwide face significant challenges related to traffic congestion, which not only lead to increased travel times and fuel consumption but also contribute to environmental pollution and reduced quality of life.</a:t>
            </a:r>
            <a:endParaRPr lang="en-IN" sz="2200" dirty="0">
              <a:effectLst/>
              <a:latin typeface="Times New Roman" panose="02020603050405020304" pitchFamily="18" charset="0"/>
              <a:ea typeface="Times New Roman" panose="02020603050405020304" pitchFamily="18" charset="0"/>
            </a:endParaRPr>
          </a:p>
          <a:p>
            <a:pPr marL="342900" lvl="0" indent="-342900">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Intersections serve as critical points where traffic congestion accumulates due to the convergence of multiple traffic streams.</a:t>
            </a:r>
            <a:endParaRPr lang="en-IN" sz="2200" dirty="0">
              <a:effectLst/>
              <a:latin typeface="Times New Roman" panose="02020603050405020304" pitchFamily="18" charset="0"/>
              <a:ea typeface="Times New Roman" panose="02020603050405020304" pitchFamily="18" charset="0"/>
            </a:endParaRPr>
          </a:p>
          <a:p>
            <a:pPr marL="342900" lvl="0" indent="-342900">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Conventional traffic light controllers operate on fixed timing schedules, lacking adaptability to changing traffic conditions. </a:t>
            </a:r>
            <a:endParaRPr lang="en-IN" sz="2200" dirty="0">
              <a:latin typeface="Times New Roman" panose="02020603050405020304" pitchFamily="18" charset="0"/>
              <a:ea typeface="Times New Roman" panose="02020603050405020304" pitchFamily="18" charset="0"/>
            </a:endParaRPr>
          </a:p>
          <a:p>
            <a:pPr marL="0" lvl="0" indent="0">
              <a:spcBef>
                <a:spcPts val="75"/>
              </a:spcBef>
              <a:buNone/>
            </a:pPr>
            <a:r>
              <a:rPr lang="en-US" sz="2200" b="1" dirty="0">
                <a:effectLst/>
                <a:latin typeface="Times New Roman" panose="02020603050405020304" pitchFamily="18" charset="0"/>
                <a:ea typeface="Times New Roman" panose="02020603050405020304" pitchFamily="18" charset="0"/>
              </a:rPr>
              <a:t>Significance of the Project</a:t>
            </a:r>
            <a:r>
              <a:rPr lang="en-US" sz="2200" dirty="0">
                <a:effectLst/>
                <a:latin typeface="Times New Roman" panose="02020603050405020304" pitchFamily="18" charset="0"/>
                <a:ea typeface="Times New Roman" panose="02020603050405020304" pitchFamily="18" charset="0"/>
              </a:rPr>
              <a:t>:</a:t>
            </a:r>
          </a:p>
          <a:p>
            <a:pPr marL="342900" lvl="0" indent="-342900">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The development of an adaptive traffic light controller using fuzzy logic presents an opportunity to address the shortcomings of traditional traffic management systems.</a:t>
            </a:r>
            <a:endParaRPr lang="en-IN" sz="2200" dirty="0">
              <a:latin typeface="Times New Roman" panose="02020603050405020304" pitchFamily="18" charset="0"/>
              <a:ea typeface="Times New Roman" panose="02020603050405020304" pitchFamily="18" charset="0"/>
            </a:endParaRPr>
          </a:p>
          <a:p>
            <a:pPr marL="342900" lvl="0" indent="-342900">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By dynamically adjusting signal timings based on real-time traffic data, the proposed system has the potential to significantly improve intersection efficiency and reduce congestion.</a:t>
            </a:r>
            <a:endParaRPr lang="en-IN" sz="2200" dirty="0">
              <a:latin typeface="Times New Roman" panose="02020603050405020304" pitchFamily="18" charset="0"/>
              <a:ea typeface="Times New Roman" panose="02020603050405020304" pitchFamily="18" charset="0"/>
            </a:endParaRPr>
          </a:p>
          <a:p>
            <a:pPr marL="342900" lvl="0" indent="-342900">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Utilizing fuzzy logic allows for the incorporation of human-like reasoning and decision-making, making the system more robust and adaptable to varying traffic conditions.</a:t>
            </a:r>
            <a:br>
              <a:rPr lang="en-US" sz="2200" dirty="0">
                <a:effectLst/>
                <a:latin typeface="Times New Roman" panose="02020603050405020304" pitchFamily="18" charset="0"/>
                <a:ea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4470091-7157-46C4-7EBC-9E193342F26B}"/>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109147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30A4-3C3B-A216-83BB-91219312244C}"/>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Challenges / Motivation</a:t>
            </a:r>
          </a:p>
        </p:txBody>
      </p:sp>
      <p:sp>
        <p:nvSpPr>
          <p:cNvPr id="3" name="Content Placeholder 2">
            <a:extLst>
              <a:ext uri="{FF2B5EF4-FFF2-40B4-BE49-F238E27FC236}">
                <a16:creationId xmlns:a16="http://schemas.microsoft.com/office/drawing/2014/main" id="{AD50BAFB-4921-1D00-2ACB-E826221FDCE2}"/>
              </a:ext>
            </a:extLst>
          </p:cNvPr>
          <p:cNvSpPr>
            <a:spLocks noGrp="1"/>
          </p:cNvSpPr>
          <p:nvPr>
            <p:ph idx="1"/>
          </p:nvPr>
        </p:nvSpPr>
        <p:spPr/>
        <p:txBody>
          <a:bodyPr>
            <a:normAutofit/>
          </a:bodyPr>
          <a:lstStyle/>
          <a:p>
            <a:pPr marL="742950" lvl="1" indent="-285750">
              <a:lnSpc>
                <a:spcPct val="100000"/>
              </a:lnSpc>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Traffic congestion poses multifaceted challenges to urban environments, including increased travel times, reduced productivity, and negative environmental impacts such as air pollution and greenhouse gas emissions.</a:t>
            </a:r>
            <a:endParaRPr lang="en-IN" sz="2200" dirty="0">
              <a:effectLst/>
              <a:latin typeface="Times New Roman" panose="02020603050405020304" pitchFamily="18" charset="0"/>
              <a:ea typeface="Times New Roman" panose="02020603050405020304" pitchFamily="18" charset="0"/>
            </a:endParaRPr>
          </a:p>
          <a:p>
            <a:pPr marL="742950" lvl="1" indent="-285750">
              <a:lnSpc>
                <a:spcPct val="100000"/>
              </a:lnSpc>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Traditional traffic light control systems often fail to address these challenges effectively, as they rely on fixed schedules or rudimentary algorithms that do not account for real-time traffic dynamics.</a:t>
            </a:r>
            <a:endParaRPr lang="en-IN" sz="2200" dirty="0">
              <a:effectLst/>
              <a:latin typeface="Times New Roman" panose="02020603050405020304" pitchFamily="18" charset="0"/>
              <a:ea typeface="Times New Roman" panose="02020603050405020304" pitchFamily="18" charset="0"/>
            </a:endParaRPr>
          </a:p>
          <a:p>
            <a:pPr marL="742950" lvl="1" indent="-285750">
              <a:lnSpc>
                <a:spcPct val="100000"/>
              </a:lnSpc>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The motivation for this project stems from the pressing need to develop more sophisticated and adaptive traffic control solutions capable of responding dynamically to changing traffic conditions.</a:t>
            </a:r>
            <a:endParaRPr lang="en-IN" sz="2200" dirty="0">
              <a:latin typeface="Times New Roman" panose="02020603050405020304" pitchFamily="18" charset="0"/>
              <a:ea typeface="Times New Roman" panose="02020603050405020304" pitchFamily="18" charset="0"/>
            </a:endParaRPr>
          </a:p>
          <a:p>
            <a:pPr marL="742950" lvl="1" indent="-285750">
              <a:lnSpc>
                <a:spcPct val="100000"/>
              </a:lnSpc>
              <a:spcBef>
                <a:spcPts val="75"/>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By leveraging advanced techniques such as fuzzy logic, the project aims to overcome the limitations of traditional traffic light control systems and contribute to the development of more efficient and sustainable urban transportation networks.</a:t>
            </a:r>
            <a:endParaRPr lang="en-IN"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6DE28F4-9147-27AE-E539-BA356AADB696}"/>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196759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1B73-F4C1-C090-D2BB-EE26846097E7}"/>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8C102C45-4C35-14B6-4F6C-CD0964917B64}"/>
              </a:ext>
            </a:extLst>
          </p:cNvPr>
          <p:cNvSpPr>
            <a:spLocks noGrp="1"/>
          </p:cNvSpPr>
          <p:nvPr>
            <p:ph idx="1"/>
          </p:nvPr>
        </p:nvSpPr>
        <p:spPr/>
        <p:txBody>
          <a:bodyPr>
            <a:normAutofit lnSpcReduction="10000"/>
          </a:bodyPr>
          <a:lstStyle/>
          <a:p>
            <a:pPr marL="342900" lvl="0" indent="-342900">
              <a:lnSpc>
                <a:spcPct val="100000"/>
              </a:lnSpc>
              <a:spcBef>
                <a:spcPts val="990"/>
              </a:spcBef>
              <a:spcAft>
                <a:spcPts val="0"/>
              </a:spcAft>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The primary objective of the project is to design and implement an adaptive traffic light controller using fuzzy logic, specifically employing the </a:t>
            </a:r>
            <a:r>
              <a:rPr lang="en-US" sz="2200" dirty="0" err="1">
                <a:effectLst/>
                <a:latin typeface="Times New Roman" panose="02020603050405020304" pitchFamily="18" charset="0"/>
                <a:ea typeface="Times New Roman" panose="02020603050405020304" pitchFamily="18" charset="0"/>
              </a:rPr>
              <a:t>Sugeno</a:t>
            </a:r>
            <a:r>
              <a:rPr lang="en-US" sz="2200" dirty="0">
                <a:effectLst/>
                <a:latin typeface="Times New Roman" panose="02020603050405020304" pitchFamily="18" charset="0"/>
                <a:ea typeface="Times New Roman" panose="02020603050405020304" pitchFamily="18" charset="0"/>
              </a:rPr>
              <a:t> method.</a:t>
            </a:r>
            <a:endParaRPr lang="en-IN" sz="2200" dirty="0">
              <a:effectLst/>
              <a:latin typeface="Times New Roman" panose="02020603050405020304" pitchFamily="18" charset="0"/>
              <a:ea typeface="Times New Roman" panose="02020603050405020304" pitchFamily="18" charset="0"/>
            </a:endParaRPr>
          </a:p>
          <a:p>
            <a:pPr marL="342900" lvl="0" indent="-342900">
              <a:lnSpc>
                <a:spcPct val="100000"/>
              </a:lnSpc>
              <a:spcBef>
                <a:spcPts val="990"/>
              </a:spcBef>
              <a:spcAft>
                <a:spcPts val="0"/>
              </a:spcAft>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The system aims to calculate green light durations at intersections based on real-time traffic density data, taking into account variables such as regulated lane density, opposing lane densities, pedestrian crossings, and emergency vehicle presence.</a:t>
            </a:r>
            <a:endParaRPr lang="en-IN" sz="2200" dirty="0">
              <a:effectLst/>
              <a:latin typeface="Times New Roman" panose="02020603050405020304" pitchFamily="18" charset="0"/>
              <a:ea typeface="Times New Roman" panose="02020603050405020304" pitchFamily="18" charset="0"/>
            </a:endParaRPr>
          </a:p>
          <a:p>
            <a:pPr marL="342900" lvl="0" indent="-342900">
              <a:lnSpc>
                <a:spcPct val="100000"/>
              </a:lnSpc>
              <a:spcBef>
                <a:spcPts val="990"/>
              </a:spcBef>
              <a:spcAft>
                <a:spcPts val="0"/>
              </a:spcAft>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The key challenge lies in developing a robust fuzzy logic-based algorithm capable of dynamically adjusting green light durations to optimize traffic flow and reduce congestion while ensuring safe and efficient movement of vehicles, pedestrians, and other road users.</a:t>
            </a:r>
            <a:endParaRPr lang="en-IN" sz="2200" dirty="0">
              <a:effectLst/>
              <a:latin typeface="Times New Roman" panose="02020603050405020304" pitchFamily="18" charset="0"/>
              <a:ea typeface="Times New Roman" panose="02020603050405020304" pitchFamily="18" charset="0"/>
            </a:endParaRPr>
          </a:p>
          <a:p>
            <a:pPr marL="342900" lvl="0" indent="-342900">
              <a:lnSpc>
                <a:spcPct val="100000"/>
              </a:lnSpc>
              <a:spcBef>
                <a:spcPts val="990"/>
              </a:spcBef>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By addressing this problem, the project seeks to contribute to the advancement of traffic management strategies aimed at improving urban mobility, reducing congestion, and enhancing overall quality of life in urban environments.</a:t>
            </a:r>
            <a:endParaRPr lang="en-IN" sz="22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D9D86B2-780C-2FE7-AA50-31B7D73F91E1}"/>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441177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1B73-F4C1-C090-D2BB-EE26846097E7}"/>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Literature Survey</a:t>
            </a:r>
          </a:p>
        </p:txBody>
      </p:sp>
      <p:pic>
        <p:nvPicPr>
          <p:cNvPr id="4" name="Picture 3">
            <a:extLst>
              <a:ext uri="{FF2B5EF4-FFF2-40B4-BE49-F238E27FC236}">
                <a16:creationId xmlns:a16="http://schemas.microsoft.com/office/drawing/2014/main" id="{7D9D86B2-780C-2FE7-AA50-31B7D73F91E1}"/>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
        <p:nvSpPr>
          <p:cNvPr id="10" name="Content Placeholder 2">
            <a:extLst>
              <a:ext uri="{FF2B5EF4-FFF2-40B4-BE49-F238E27FC236}">
                <a16:creationId xmlns:a16="http://schemas.microsoft.com/office/drawing/2014/main" id="{28D349A3-1076-DFFA-CA45-CF1D9282F46C}"/>
              </a:ext>
            </a:extLst>
          </p:cNvPr>
          <p:cNvSpPr>
            <a:spLocks noGrp="1"/>
          </p:cNvSpPr>
          <p:nvPr>
            <p:ph idx="1"/>
          </p:nvPr>
        </p:nvSpPr>
        <p:spPr>
          <a:xfrm>
            <a:off x="838200" y="1435824"/>
            <a:ext cx="10515600" cy="4741139"/>
          </a:xfrm>
        </p:spPr>
        <p:txBody>
          <a:bodyPr>
            <a:normAutofit fontScale="25000" lnSpcReduction="20000"/>
          </a:bodyPr>
          <a:lstStyle/>
          <a:p>
            <a:endParaRPr lang="en-IN" dirty="0">
              <a:latin typeface="Times New Roman" panose="02020603050405020304" pitchFamily="18" charset="0"/>
              <a:cs typeface="Times New Roman" panose="02020603050405020304" pitchFamily="18" charset="0"/>
            </a:endParaRPr>
          </a:p>
          <a:p>
            <a:pPr marL="0" indent="0">
              <a:spcBef>
                <a:spcPts val="990"/>
              </a:spcBef>
              <a:buNone/>
            </a:pPr>
            <a:r>
              <a:rPr lang="en-US" sz="8800" b="1" dirty="0">
                <a:latin typeface="Times New Roman" panose="02020603050405020304" pitchFamily="18" charset="0"/>
                <a:ea typeface="Times New Roman" panose="02020603050405020304" pitchFamily="18" charset="0"/>
              </a:rPr>
              <a:t>Traffic Congestion and Management:</a:t>
            </a:r>
            <a:endParaRPr lang="en-IN" sz="8800" b="1" dirty="0">
              <a:latin typeface="Times New Roman" panose="02020603050405020304" pitchFamily="18" charset="0"/>
              <a:ea typeface="Times New Roman" panose="02020603050405020304" pitchFamily="18" charset="0"/>
            </a:endParaRPr>
          </a:p>
          <a:p>
            <a:pPr indent="-229235">
              <a:spcBef>
                <a:spcPts val="990"/>
              </a:spcBef>
            </a:pPr>
            <a:r>
              <a:rPr lang="en-US" sz="8800" dirty="0">
                <a:latin typeface="Times New Roman" panose="02020603050405020304" pitchFamily="18" charset="0"/>
                <a:ea typeface="Times New Roman" panose="02020603050405020304" pitchFamily="18" charset="0"/>
              </a:rPr>
              <a:t>Review of existing literature on the challenges posed by traffic congestion in urban areas and the various approaches employed for traffic management.</a:t>
            </a:r>
            <a:endParaRPr lang="en-IN" sz="8800" dirty="0">
              <a:latin typeface="Times New Roman" panose="02020603050405020304" pitchFamily="18" charset="0"/>
              <a:ea typeface="Times New Roman" panose="02020603050405020304" pitchFamily="18" charset="0"/>
            </a:endParaRPr>
          </a:p>
          <a:p>
            <a:pPr indent="-229235">
              <a:spcBef>
                <a:spcPts val="990"/>
              </a:spcBef>
            </a:pPr>
            <a:r>
              <a:rPr lang="en-US" sz="8800" dirty="0">
                <a:latin typeface="Times New Roman" panose="02020603050405020304" pitchFamily="18" charset="0"/>
                <a:ea typeface="Times New Roman" panose="02020603050405020304" pitchFamily="18" charset="0"/>
              </a:rPr>
              <a:t>Discussion on the limitations of traditional fixed-timing traffic light control systems and the need for adaptive solutions.</a:t>
            </a:r>
            <a:endParaRPr lang="en-IN" sz="8800" dirty="0">
              <a:latin typeface="Times New Roman" panose="02020603050405020304" pitchFamily="18" charset="0"/>
              <a:ea typeface="Times New Roman" panose="02020603050405020304" pitchFamily="18" charset="0"/>
            </a:endParaRPr>
          </a:p>
          <a:p>
            <a:pPr marL="0" indent="0">
              <a:spcBef>
                <a:spcPts val="990"/>
              </a:spcBef>
              <a:buNone/>
            </a:pPr>
            <a:r>
              <a:rPr lang="en-US" sz="8800" b="1" dirty="0">
                <a:latin typeface="Times New Roman" panose="02020603050405020304" pitchFamily="18" charset="0"/>
                <a:ea typeface="Times New Roman" panose="02020603050405020304" pitchFamily="18" charset="0"/>
              </a:rPr>
              <a:t>Fuzzy Logic Applications in Traffic Control:</a:t>
            </a:r>
            <a:endParaRPr lang="en-IN" sz="8800" b="1" dirty="0">
              <a:latin typeface="Times New Roman" panose="02020603050405020304" pitchFamily="18" charset="0"/>
              <a:ea typeface="Times New Roman" panose="02020603050405020304" pitchFamily="18" charset="0"/>
            </a:endParaRPr>
          </a:p>
          <a:p>
            <a:pPr indent="-229235">
              <a:spcBef>
                <a:spcPts val="990"/>
              </a:spcBef>
            </a:pPr>
            <a:r>
              <a:rPr lang="en-US" sz="8800" dirty="0">
                <a:latin typeface="Times New Roman" panose="02020603050405020304" pitchFamily="18" charset="0"/>
                <a:ea typeface="Times New Roman" panose="02020603050405020304" pitchFamily="18" charset="0"/>
              </a:rPr>
              <a:t>Exploration of previous research and implementations utilizing fuzzy logic for traffic light control.</a:t>
            </a:r>
            <a:endParaRPr lang="en-IN" sz="8800" dirty="0">
              <a:latin typeface="Times New Roman" panose="02020603050405020304" pitchFamily="18" charset="0"/>
              <a:ea typeface="Times New Roman" panose="02020603050405020304" pitchFamily="18" charset="0"/>
            </a:endParaRPr>
          </a:p>
          <a:p>
            <a:pPr indent="-229235">
              <a:spcBef>
                <a:spcPts val="990"/>
              </a:spcBef>
            </a:pPr>
            <a:r>
              <a:rPr lang="en-US" sz="8800" dirty="0">
                <a:latin typeface="Times New Roman" panose="02020603050405020304" pitchFamily="18" charset="0"/>
                <a:ea typeface="Times New Roman" panose="02020603050405020304" pitchFamily="18" charset="0"/>
              </a:rPr>
              <a:t>Analysis of the advantages of fuzzy logic in handling uncertain and dynamic traffic conditions compared to traditional methods.</a:t>
            </a:r>
            <a:endParaRPr lang="en-IN" sz="8800" dirty="0">
              <a:latin typeface="Times New Roman" panose="02020603050405020304" pitchFamily="18" charset="0"/>
              <a:ea typeface="Times New Roman" panose="02020603050405020304" pitchFamily="18" charset="0"/>
            </a:endParaRPr>
          </a:p>
          <a:p>
            <a:pPr marL="0" indent="0">
              <a:spcBef>
                <a:spcPts val="990"/>
              </a:spcBef>
              <a:buNone/>
            </a:pPr>
            <a:r>
              <a:rPr lang="en-US" sz="8800" b="1" dirty="0" err="1">
                <a:latin typeface="Times New Roman" panose="02020603050405020304" pitchFamily="18" charset="0"/>
                <a:ea typeface="Times New Roman" panose="02020603050405020304" pitchFamily="18" charset="0"/>
              </a:rPr>
              <a:t>Sugeno</a:t>
            </a:r>
            <a:r>
              <a:rPr lang="en-US" sz="8800" b="1" dirty="0">
                <a:latin typeface="Times New Roman" panose="02020603050405020304" pitchFamily="18" charset="0"/>
                <a:ea typeface="Times New Roman" panose="02020603050405020304" pitchFamily="18" charset="0"/>
              </a:rPr>
              <a:t> Method in Fuzzy Logic Control:</a:t>
            </a:r>
            <a:endParaRPr lang="en-IN" sz="8800" b="1" dirty="0">
              <a:latin typeface="Times New Roman" panose="02020603050405020304" pitchFamily="18" charset="0"/>
              <a:ea typeface="Times New Roman" panose="02020603050405020304" pitchFamily="18" charset="0"/>
            </a:endParaRPr>
          </a:p>
          <a:p>
            <a:pPr indent="-229235">
              <a:spcBef>
                <a:spcPts val="990"/>
              </a:spcBef>
            </a:pPr>
            <a:r>
              <a:rPr lang="en-US" sz="8800" dirty="0">
                <a:latin typeface="Times New Roman" panose="02020603050405020304" pitchFamily="18" charset="0"/>
                <a:ea typeface="Times New Roman" panose="02020603050405020304" pitchFamily="18" charset="0"/>
              </a:rPr>
              <a:t>Overview of the </a:t>
            </a:r>
            <a:r>
              <a:rPr lang="en-US" sz="8800" dirty="0" err="1">
                <a:latin typeface="Times New Roman" panose="02020603050405020304" pitchFamily="18" charset="0"/>
                <a:ea typeface="Times New Roman" panose="02020603050405020304" pitchFamily="18" charset="0"/>
              </a:rPr>
              <a:t>Sugeno</a:t>
            </a:r>
            <a:r>
              <a:rPr lang="en-US" sz="8800" dirty="0">
                <a:latin typeface="Times New Roman" panose="02020603050405020304" pitchFamily="18" charset="0"/>
                <a:ea typeface="Times New Roman" panose="02020603050405020304" pitchFamily="18" charset="0"/>
              </a:rPr>
              <a:t> method and its application in fuzzy logic control systems.</a:t>
            </a:r>
            <a:endParaRPr lang="en-IN" sz="8800" dirty="0">
              <a:latin typeface="Times New Roman" panose="02020603050405020304" pitchFamily="18" charset="0"/>
              <a:ea typeface="Times New Roman" panose="02020603050405020304" pitchFamily="18" charset="0"/>
            </a:endParaRPr>
          </a:p>
          <a:p>
            <a:r>
              <a:rPr lang="en-US" sz="8800" dirty="0">
                <a:latin typeface="Times New Roman" panose="02020603050405020304" pitchFamily="18" charset="0"/>
                <a:ea typeface="Times New Roman" panose="02020603050405020304" pitchFamily="18" charset="0"/>
              </a:rPr>
              <a:t>Examination of the suitability of the </a:t>
            </a:r>
            <a:r>
              <a:rPr lang="en-US" sz="8800" dirty="0" err="1">
                <a:latin typeface="Times New Roman" panose="02020603050405020304" pitchFamily="18" charset="0"/>
                <a:ea typeface="Times New Roman" panose="02020603050405020304" pitchFamily="18" charset="0"/>
              </a:rPr>
              <a:t>Sugeno</a:t>
            </a:r>
            <a:r>
              <a:rPr lang="en-US" sz="8800" dirty="0">
                <a:latin typeface="Times New Roman" panose="02020603050405020304" pitchFamily="18" charset="0"/>
                <a:ea typeface="Times New Roman" panose="02020603050405020304" pitchFamily="18" charset="0"/>
              </a:rPr>
              <a:t> method for adaptive traffic light control and its advantages over other fuzzy logic techniques.</a:t>
            </a:r>
            <a:endParaRPr lang="en-IN" sz="8800" dirty="0"/>
          </a:p>
        </p:txBody>
      </p:sp>
    </p:spTree>
    <p:extLst>
      <p:ext uri="{BB962C8B-B14F-4D97-AF65-F5344CB8AC3E}">
        <p14:creationId xmlns:p14="http://schemas.microsoft.com/office/powerpoint/2010/main" val="227638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0841-ACDE-E9DE-DA4E-D06E6C5D8D45}"/>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Existing System / Work</a:t>
            </a:r>
          </a:p>
        </p:txBody>
      </p:sp>
      <p:sp>
        <p:nvSpPr>
          <p:cNvPr id="3" name="Content Placeholder 2">
            <a:extLst>
              <a:ext uri="{FF2B5EF4-FFF2-40B4-BE49-F238E27FC236}">
                <a16:creationId xmlns:a16="http://schemas.microsoft.com/office/drawing/2014/main" id="{775EF0F8-39E4-4D6C-B9A4-540A9EF08C38}"/>
              </a:ext>
            </a:extLst>
          </p:cNvPr>
          <p:cNvSpPr>
            <a:spLocks noGrp="1"/>
          </p:cNvSpPr>
          <p:nvPr>
            <p:ph idx="1"/>
          </p:nvPr>
        </p:nvSpPr>
        <p:spPr/>
        <p:txBody>
          <a:bodyPr/>
          <a:lstStyle/>
          <a:p>
            <a:pPr marL="0" indent="0">
              <a:lnSpc>
                <a:spcPct val="100000"/>
              </a:lnSpc>
              <a:spcBef>
                <a:spcPts val="990"/>
              </a:spcBef>
              <a:buNone/>
            </a:pPr>
            <a:r>
              <a:rPr lang="en-US" sz="2200" b="1" dirty="0">
                <a:effectLst/>
                <a:latin typeface="Times New Roman" panose="02020603050405020304" pitchFamily="18" charset="0"/>
                <a:ea typeface="Times New Roman" panose="02020603050405020304" pitchFamily="18" charset="0"/>
              </a:rPr>
              <a:t>Traditional Traffic Light Control Systems:</a:t>
            </a:r>
            <a:endParaRPr lang="en-IN" sz="2200" b="1" dirty="0">
              <a:effectLst/>
              <a:latin typeface="Times New Roman" panose="02020603050405020304" pitchFamily="18" charset="0"/>
              <a:ea typeface="Times New Roman" panose="02020603050405020304" pitchFamily="18" charset="0"/>
            </a:endParaRPr>
          </a:p>
          <a:p>
            <a:pPr indent="-229235">
              <a:lnSpc>
                <a:spcPct val="100000"/>
              </a:lnSpc>
              <a:spcBef>
                <a:spcPts val="990"/>
              </a:spcBef>
            </a:pPr>
            <a:r>
              <a:rPr lang="en-US" sz="2200" dirty="0">
                <a:effectLst/>
                <a:latin typeface="Times New Roman" panose="02020603050405020304" pitchFamily="18" charset="0"/>
                <a:ea typeface="Times New Roman" panose="02020603050405020304" pitchFamily="18" charset="0"/>
              </a:rPr>
              <a:t>Description of conventional fixed-timing traffic light control systems and their operation.</a:t>
            </a:r>
            <a:endParaRPr lang="en-IN" sz="2200" dirty="0">
              <a:effectLst/>
              <a:latin typeface="Times New Roman" panose="02020603050405020304" pitchFamily="18" charset="0"/>
              <a:ea typeface="Times New Roman" panose="02020603050405020304" pitchFamily="18" charset="0"/>
            </a:endParaRPr>
          </a:p>
          <a:p>
            <a:pPr indent="-229235">
              <a:lnSpc>
                <a:spcPct val="100000"/>
              </a:lnSpc>
              <a:spcBef>
                <a:spcPts val="990"/>
              </a:spcBef>
            </a:pPr>
            <a:r>
              <a:rPr lang="en-US" sz="2200" dirty="0">
                <a:effectLst/>
                <a:latin typeface="Times New Roman" panose="02020603050405020304" pitchFamily="18" charset="0"/>
                <a:ea typeface="Times New Roman" panose="02020603050405020304" pitchFamily="18" charset="0"/>
              </a:rPr>
              <a:t>Evaluation of the limitations of fixed-timing systems in addressing dynamic traffic conditions and reducing congestion.</a:t>
            </a:r>
            <a:endParaRPr lang="en-IN" sz="2200" dirty="0">
              <a:effectLst/>
              <a:latin typeface="Times New Roman" panose="02020603050405020304" pitchFamily="18" charset="0"/>
              <a:ea typeface="Times New Roman" panose="02020603050405020304" pitchFamily="18" charset="0"/>
            </a:endParaRPr>
          </a:p>
          <a:p>
            <a:pPr marL="0" indent="0">
              <a:lnSpc>
                <a:spcPct val="100000"/>
              </a:lnSpc>
              <a:spcBef>
                <a:spcPts val="990"/>
              </a:spcBef>
              <a:buNone/>
            </a:pPr>
            <a:r>
              <a:rPr lang="en-US" sz="2200" b="1" dirty="0">
                <a:effectLst/>
                <a:latin typeface="Times New Roman" panose="02020603050405020304" pitchFamily="18" charset="0"/>
                <a:ea typeface="Times New Roman" panose="02020603050405020304" pitchFamily="18" charset="0"/>
              </a:rPr>
              <a:t>Previous Adaptive Traffic Control Systems:</a:t>
            </a:r>
            <a:endParaRPr lang="en-IN" sz="2200" b="1" dirty="0">
              <a:effectLst/>
              <a:latin typeface="Times New Roman" panose="02020603050405020304" pitchFamily="18" charset="0"/>
              <a:ea typeface="Times New Roman" panose="02020603050405020304" pitchFamily="18" charset="0"/>
            </a:endParaRPr>
          </a:p>
          <a:p>
            <a:pPr indent="-229235">
              <a:lnSpc>
                <a:spcPct val="100000"/>
              </a:lnSpc>
              <a:spcBef>
                <a:spcPts val="990"/>
              </a:spcBef>
            </a:pPr>
            <a:r>
              <a:rPr lang="en-US" sz="2200" dirty="0">
                <a:effectLst/>
                <a:latin typeface="Times New Roman" panose="02020603050405020304" pitchFamily="18" charset="0"/>
                <a:ea typeface="Times New Roman" panose="02020603050405020304" pitchFamily="18" charset="0"/>
              </a:rPr>
              <a:t>Overview of existing adaptive traffic control systems that utilize different approaches such as machine learning, optimization algorithms, and fuzzy logic.</a:t>
            </a:r>
            <a:endParaRPr lang="en-IN" sz="2200" dirty="0">
              <a:effectLst/>
              <a:latin typeface="Times New Roman" panose="02020603050405020304" pitchFamily="18" charset="0"/>
              <a:ea typeface="Times New Roman" panose="02020603050405020304" pitchFamily="18" charset="0"/>
            </a:endParaRPr>
          </a:p>
          <a:p>
            <a:pPr indent="-229235">
              <a:lnSpc>
                <a:spcPct val="100000"/>
              </a:lnSpc>
              <a:spcBef>
                <a:spcPts val="990"/>
              </a:spcBef>
            </a:pPr>
            <a:r>
              <a:rPr lang="en-US" sz="2200" dirty="0">
                <a:effectLst/>
                <a:latin typeface="Times New Roman" panose="02020603050405020304" pitchFamily="18" charset="0"/>
                <a:ea typeface="Times New Roman" panose="02020603050405020304" pitchFamily="18" charset="0"/>
              </a:rPr>
              <a:t>Analysis of the strengths and weaknesses of previous adaptive systems in managing traffic congestion.</a:t>
            </a:r>
            <a:endParaRPr lang="en-IN" sz="2200" dirty="0">
              <a:effectLst/>
              <a:latin typeface="Times New Roman" panose="02020603050405020304" pitchFamily="18" charset="0"/>
              <a:ea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488CD15-03EF-D1C6-039A-9CB9967953DD}"/>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1579229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7495-DB12-DE4D-54B2-6BADE4F57CBA}"/>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Proposed System / Work</a:t>
            </a:r>
            <a:endParaRPr lang="en-IN" dirty="0"/>
          </a:p>
        </p:txBody>
      </p:sp>
      <p:sp>
        <p:nvSpPr>
          <p:cNvPr id="3" name="Content Placeholder 2">
            <a:extLst>
              <a:ext uri="{FF2B5EF4-FFF2-40B4-BE49-F238E27FC236}">
                <a16:creationId xmlns:a16="http://schemas.microsoft.com/office/drawing/2014/main" id="{29E99CFD-9507-0B1E-21EE-7CFF053E455A}"/>
              </a:ext>
            </a:extLst>
          </p:cNvPr>
          <p:cNvSpPr>
            <a:spLocks noGrp="1"/>
          </p:cNvSpPr>
          <p:nvPr>
            <p:ph idx="1"/>
          </p:nvPr>
        </p:nvSpPr>
        <p:spPr>
          <a:xfrm>
            <a:off x="838200" y="1317356"/>
            <a:ext cx="10515600" cy="4859607"/>
          </a:xfrm>
        </p:spPr>
        <p:txBody>
          <a:bodyPr>
            <a:noAutofit/>
          </a:bodyPr>
          <a:lstStyle/>
          <a:p>
            <a:pPr marL="0" indent="0">
              <a:spcBef>
                <a:spcPts val="990"/>
              </a:spcBef>
              <a:buNone/>
            </a:pPr>
            <a:r>
              <a:rPr lang="en-US" sz="2200" b="1" dirty="0">
                <a:effectLst/>
                <a:latin typeface="Times New Roman" panose="02020603050405020304" pitchFamily="18" charset="0"/>
                <a:ea typeface="Times New Roman" panose="02020603050405020304" pitchFamily="18" charset="0"/>
              </a:rPr>
              <a:t>Overview of Adaptive Traffic Light Controller:</a:t>
            </a:r>
            <a:endParaRPr lang="en-IN" sz="2200" b="1" dirty="0">
              <a:effectLst/>
              <a:latin typeface="Times New Roman" panose="02020603050405020304" pitchFamily="18" charset="0"/>
              <a:ea typeface="Times New Roman" panose="02020603050405020304" pitchFamily="18" charset="0"/>
            </a:endParaRPr>
          </a:p>
          <a:p>
            <a:pPr indent="-229235">
              <a:spcBef>
                <a:spcPts val="990"/>
              </a:spcBef>
            </a:pPr>
            <a:r>
              <a:rPr lang="en-US" sz="2200" dirty="0">
                <a:effectLst/>
                <a:latin typeface="Times New Roman" panose="02020603050405020304" pitchFamily="18" charset="0"/>
                <a:ea typeface="Times New Roman" panose="02020603050405020304" pitchFamily="18" charset="0"/>
              </a:rPr>
              <a:t>Description of the proposed system for adaptive traffic light control using fuzzy logic, specifically the </a:t>
            </a:r>
            <a:r>
              <a:rPr lang="en-US" sz="2200" dirty="0" err="1">
                <a:effectLst/>
                <a:latin typeface="Times New Roman" panose="02020603050405020304" pitchFamily="18" charset="0"/>
                <a:ea typeface="Times New Roman" panose="02020603050405020304" pitchFamily="18" charset="0"/>
              </a:rPr>
              <a:t>Sugeno</a:t>
            </a:r>
            <a:r>
              <a:rPr lang="en-US" sz="2200" dirty="0">
                <a:effectLst/>
                <a:latin typeface="Times New Roman" panose="02020603050405020304" pitchFamily="18" charset="0"/>
                <a:ea typeface="Times New Roman" panose="02020603050405020304" pitchFamily="18" charset="0"/>
              </a:rPr>
              <a:t> method.</a:t>
            </a:r>
            <a:endParaRPr lang="en-IN" sz="2200" dirty="0">
              <a:effectLst/>
              <a:latin typeface="Times New Roman" panose="02020603050405020304" pitchFamily="18" charset="0"/>
              <a:ea typeface="Times New Roman" panose="02020603050405020304" pitchFamily="18" charset="0"/>
            </a:endParaRPr>
          </a:p>
          <a:p>
            <a:pPr indent="-229235">
              <a:spcBef>
                <a:spcPts val="990"/>
              </a:spcBef>
            </a:pPr>
            <a:r>
              <a:rPr lang="en-US" sz="2200" dirty="0">
                <a:effectLst/>
                <a:latin typeface="Times New Roman" panose="02020603050405020304" pitchFamily="18" charset="0"/>
                <a:ea typeface="Times New Roman" panose="02020603050405020304" pitchFamily="18" charset="0"/>
              </a:rPr>
              <a:t>Explanation of how the system aims to dynamically adjust signal timings based on real-time traffic data to optimize traffic flow.</a:t>
            </a:r>
            <a:endParaRPr lang="en-IN" sz="2200" dirty="0">
              <a:effectLst/>
              <a:latin typeface="Times New Roman" panose="02020603050405020304" pitchFamily="18" charset="0"/>
              <a:ea typeface="Times New Roman" panose="02020603050405020304" pitchFamily="18" charset="0"/>
            </a:endParaRPr>
          </a:p>
          <a:p>
            <a:pPr marL="0" indent="0">
              <a:spcBef>
                <a:spcPts val="990"/>
              </a:spcBef>
              <a:buNone/>
            </a:pPr>
            <a:r>
              <a:rPr lang="en-US" sz="2200" b="1" dirty="0">
                <a:effectLst/>
                <a:latin typeface="Times New Roman" panose="02020603050405020304" pitchFamily="18" charset="0"/>
                <a:ea typeface="Times New Roman" panose="02020603050405020304" pitchFamily="18" charset="0"/>
              </a:rPr>
              <a:t>System Components and Features:</a:t>
            </a:r>
            <a:endParaRPr lang="en-IN" sz="2200" b="1" dirty="0">
              <a:effectLst/>
              <a:latin typeface="Times New Roman" panose="02020603050405020304" pitchFamily="18" charset="0"/>
              <a:ea typeface="Times New Roman" panose="02020603050405020304" pitchFamily="18" charset="0"/>
            </a:endParaRPr>
          </a:p>
          <a:p>
            <a:pPr indent="-229235">
              <a:spcBef>
                <a:spcPts val="990"/>
              </a:spcBef>
            </a:pPr>
            <a:r>
              <a:rPr lang="en-US" sz="2200" dirty="0">
                <a:effectLst/>
                <a:latin typeface="Times New Roman" panose="02020603050405020304" pitchFamily="18" charset="0"/>
                <a:ea typeface="Times New Roman" panose="02020603050405020304" pitchFamily="18" charset="0"/>
              </a:rPr>
              <a:t>Detailed explanation of the components of the adaptive traffic light controller, including data collection mechanisms, preprocessing modules, fuzzy logic controller, and rule base.</a:t>
            </a:r>
            <a:endParaRPr lang="en-IN" sz="2200" dirty="0">
              <a:effectLst/>
              <a:latin typeface="Times New Roman" panose="02020603050405020304" pitchFamily="18" charset="0"/>
              <a:ea typeface="Times New Roman" panose="02020603050405020304" pitchFamily="18" charset="0"/>
            </a:endParaRPr>
          </a:p>
          <a:p>
            <a:pPr marL="0" indent="0">
              <a:spcBef>
                <a:spcPts val="990"/>
              </a:spcBef>
              <a:buNone/>
            </a:pPr>
            <a:r>
              <a:rPr lang="en-US" sz="2200" b="1" dirty="0">
                <a:effectLst/>
                <a:latin typeface="Times New Roman" panose="02020603050405020304" pitchFamily="18" charset="0"/>
                <a:ea typeface="Times New Roman" panose="02020603050405020304" pitchFamily="18" charset="0"/>
              </a:rPr>
              <a:t>Workflow and Operation:</a:t>
            </a:r>
            <a:endParaRPr lang="en-IN" sz="2200" b="1" dirty="0">
              <a:effectLst/>
              <a:latin typeface="Times New Roman" panose="02020603050405020304" pitchFamily="18" charset="0"/>
              <a:ea typeface="Times New Roman" panose="02020603050405020304" pitchFamily="18" charset="0"/>
            </a:endParaRPr>
          </a:p>
          <a:p>
            <a:pPr indent="-229235">
              <a:spcBef>
                <a:spcPts val="990"/>
              </a:spcBef>
            </a:pPr>
            <a:r>
              <a:rPr lang="en-US" sz="2200" dirty="0">
                <a:effectLst/>
                <a:latin typeface="Times New Roman" panose="02020603050405020304" pitchFamily="18" charset="0"/>
                <a:ea typeface="Times New Roman" panose="02020603050405020304" pitchFamily="18" charset="0"/>
              </a:rPr>
              <a:t>Step-by-step explanation of how the proposed system operates, from data collection to signal timing adjustments.</a:t>
            </a:r>
            <a:endParaRPr lang="en-IN" sz="2200" dirty="0">
              <a:effectLst/>
              <a:latin typeface="Times New Roman" panose="02020603050405020304" pitchFamily="18" charset="0"/>
              <a:ea typeface="Times New Roman" panose="02020603050405020304" pitchFamily="18" charset="0"/>
            </a:endParaRPr>
          </a:p>
          <a:p>
            <a:pPr indent="-229235">
              <a:spcBef>
                <a:spcPts val="990"/>
              </a:spcBef>
            </a:pPr>
            <a:r>
              <a:rPr lang="en-US" sz="2200" dirty="0">
                <a:effectLst/>
                <a:latin typeface="Times New Roman" panose="02020603050405020304" pitchFamily="18" charset="0"/>
                <a:ea typeface="Times New Roman" panose="02020603050405020304" pitchFamily="18" charset="0"/>
              </a:rPr>
              <a:t>Discussion on how the fuzzy logic controller processes input data and generates control actions for traffic lights.</a:t>
            </a:r>
            <a:endParaRPr lang="en-IN" sz="22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9FF8A456-741A-439A-803B-4B2AC42E488E}"/>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68849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E4348-6440-6780-4F24-37FD9E1914EA}"/>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Architecture / Data Flow Diagram</a:t>
            </a:r>
          </a:p>
        </p:txBody>
      </p:sp>
      <p:pic>
        <p:nvPicPr>
          <p:cNvPr id="4" name="Picture 3">
            <a:extLst>
              <a:ext uri="{FF2B5EF4-FFF2-40B4-BE49-F238E27FC236}">
                <a16:creationId xmlns:a16="http://schemas.microsoft.com/office/drawing/2014/main" id="{8CED6483-0F33-EF81-ACF2-23D2CC74DF87}"/>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pic>
        <p:nvPicPr>
          <p:cNvPr id="9" name="Content Placeholder 8">
            <a:extLst>
              <a:ext uri="{FF2B5EF4-FFF2-40B4-BE49-F238E27FC236}">
                <a16:creationId xmlns:a16="http://schemas.microsoft.com/office/drawing/2014/main" id="{3C5D0A6F-0760-F10F-AF2C-45158B4236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3032" y="1825625"/>
            <a:ext cx="8885935" cy="4351338"/>
          </a:xfrm>
        </p:spPr>
      </p:pic>
    </p:spTree>
    <p:extLst>
      <p:ext uri="{BB962C8B-B14F-4D97-AF65-F5344CB8AC3E}">
        <p14:creationId xmlns:p14="http://schemas.microsoft.com/office/powerpoint/2010/main" val="3804611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2069</Words>
  <Application>Microsoft Office PowerPoint</Application>
  <PresentationFormat>Widescreen</PresentationFormat>
  <Paragraphs>140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Symbol</vt:lpstr>
      <vt:lpstr>Times New Roman</vt:lpstr>
      <vt:lpstr>Office Theme</vt:lpstr>
      <vt:lpstr>  Traffic Control System using fuzzy logic </vt:lpstr>
      <vt:lpstr>Abstract</vt:lpstr>
      <vt:lpstr>Introduction</vt:lpstr>
      <vt:lpstr>Challenges / Motivation</vt:lpstr>
      <vt:lpstr>Problem Statement</vt:lpstr>
      <vt:lpstr>Literature Survey</vt:lpstr>
      <vt:lpstr>Existing System / Work</vt:lpstr>
      <vt:lpstr>Proposed System / Work</vt:lpstr>
      <vt:lpstr>Architecture / Data Flow Diagram</vt:lpstr>
      <vt:lpstr>PowerPoint Presentation</vt:lpstr>
      <vt:lpstr>PowerPoint Presentation</vt:lpstr>
      <vt:lpstr>Prototype / Application Developed</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Project(Imprecise your title)</dc:title>
  <dc:creator>Karthikeyan Udaichi</dc:creator>
  <cp:lastModifiedBy>pavan polisetti</cp:lastModifiedBy>
  <cp:revision>22</cp:revision>
  <dcterms:created xsi:type="dcterms:W3CDTF">2024-03-13T02:51:36Z</dcterms:created>
  <dcterms:modified xsi:type="dcterms:W3CDTF">2024-04-27T17:58:29Z</dcterms:modified>
</cp:coreProperties>
</file>